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8"/>
  </p:notesMasterIdLst>
  <p:handoutMasterIdLst>
    <p:handoutMasterId r:id="rId29"/>
  </p:handoutMasterIdLst>
  <p:sldIdLst>
    <p:sldId id="414" r:id="rId5"/>
    <p:sldId id="262" r:id="rId6"/>
    <p:sldId id="277" r:id="rId7"/>
    <p:sldId id="272" r:id="rId8"/>
    <p:sldId id="271" r:id="rId9"/>
    <p:sldId id="407" r:id="rId10"/>
    <p:sldId id="268" r:id="rId11"/>
    <p:sldId id="408" r:id="rId12"/>
    <p:sldId id="270" r:id="rId13"/>
    <p:sldId id="406" r:id="rId14"/>
    <p:sldId id="265" r:id="rId15"/>
    <p:sldId id="273" r:id="rId16"/>
    <p:sldId id="409" r:id="rId17"/>
    <p:sldId id="410" r:id="rId18"/>
    <p:sldId id="276" r:id="rId19"/>
    <p:sldId id="411" r:id="rId20"/>
    <p:sldId id="274" r:id="rId21"/>
    <p:sldId id="275" r:id="rId22"/>
    <p:sldId id="416" r:id="rId23"/>
    <p:sldId id="417" r:id="rId24"/>
    <p:sldId id="413" r:id="rId25"/>
    <p:sldId id="415" r:id="rId26"/>
    <p:sldId id="261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pos="3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A0D8"/>
    <a:srgbClr val="82C89B"/>
    <a:srgbClr val="F5EF54"/>
    <a:srgbClr val="CC689B"/>
    <a:srgbClr val="71BE89"/>
    <a:srgbClr val="71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4080"/>
  </p:normalViewPr>
  <p:slideViewPr>
    <p:cSldViewPr snapToGrid="0" snapToObjects="1">
      <p:cViewPr varScale="1">
        <p:scale>
          <a:sx n="81" d="100"/>
          <a:sy n="81" d="100"/>
        </p:scale>
        <p:origin x="1716" y="96"/>
      </p:cViewPr>
      <p:guideLst>
        <p:guide orient="horz" pos="459"/>
        <p:guide pos="37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315E932-3125-C84D-9396-9438A653DC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D24411-011E-E84F-B4B6-1297E5FB95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4E795-75FF-5D4C-A6D4-FFA37FD0BC74}" type="datetimeFigureOut">
              <a:rPr lang="de-DE" smtClean="0"/>
              <a:t>02.05.2022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4E1DA06-B471-7D44-BBCE-A979EE95F0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CA6493-D754-BD43-942E-DFF98692C5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F4DE1-E33C-2C45-9259-6AC3447D37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695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E6B34-D157-EB4A-BD46-929A64AC012B}" type="datetimeFigureOut">
              <a:rPr lang="de-CH" smtClean="0"/>
              <a:t>02.05.2022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76AB0-8D37-014F-B482-D8DD03C1D06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7879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>
                <a:latin typeface="BrownPro" pitchFamily="2" charset="77"/>
              </a:rPr>
              <a:t>Zweifel </a:t>
            </a:r>
            <a:r>
              <a:rPr lang="de-CH" dirty="0" err="1">
                <a:latin typeface="BrownPro" pitchFamily="2" charset="77"/>
              </a:rPr>
              <a:t>Pomy</a:t>
            </a:r>
            <a:r>
              <a:rPr lang="de-CH" dirty="0">
                <a:latin typeface="BrownPro" pitchFamily="2" charset="77"/>
              </a:rPr>
              <a:t> Chips: Automatisierung der Endverpackung</a:t>
            </a:r>
          </a:p>
          <a:p>
            <a:r>
              <a:rPr lang="de-CH" dirty="0">
                <a:latin typeface="BrownPro" pitchFamily="2" charset="77"/>
              </a:rPr>
              <a:t>Fraisa SA: elektronisches Dokumentenmanagement</a:t>
            </a:r>
          </a:p>
          <a:p>
            <a:r>
              <a:rPr lang="de-CH" dirty="0" err="1">
                <a:latin typeface="BrownPro" pitchFamily="2" charset="77"/>
              </a:rPr>
              <a:t>Trisa</a:t>
            </a:r>
            <a:r>
              <a:rPr lang="de-CH" dirty="0">
                <a:latin typeface="BrownPro" pitchFamily="2" charset="77"/>
              </a:rPr>
              <a:t>: dito und elektronisches Personalsystem (einloggen in Portal, Formulare und div. Unterlagen ausfüllen und einreichen </a:t>
            </a:r>
            <a:r>
              <a:rPr lang="de-CH" dirty="0" err="1">
                <a:latin typeface="BrownPro" pitchFamily="2" charset="77"/>
              </a:rPr>
              <a:t>usw</a:t>
            </a:r>
            <a:r>
              <a:rPr lang="de-CH" dirty="0">
                <a:latin typeface="BrownPro" pitchFamily="2" charset="77"/>
              </a:rPr>
              <a:t>) Herr Jenni, </a:t>
            </a:r>
            <a:r>
              <a:rPr lang="de-CH">
                <a:latin typeface="BrownPro" pitchFamily="2" charset="77"/>
              </a:rPr>
              <a:t>Luzerner Berufsbildungsgespräche 2020... </a:t>
            </a:r>
            <a:r>
              <a:rPr lang="de-CH" dirty="0">
                <a:latin typeface="BrownPro" pitchFamily="2" charset="77"/>
              </a:rPr>
              <a:t>Logistiklösungen: Maschinen bedienen mit digitalem Endgerät – Anlagenführer</a:t>
            </a:r>
          </a:p>
          <a:p>
            <a:r>
              <a:rPr lang="de-CH" dirty="0">
                <a:latin typeface="BrownPro" pitchFamily="2" charset="77"/>
              </a:rPr>
              <a:t>Migros – Windows 10 – Umstellung begleitet: Office Kurse – Klima, das die Leute motiviert hat - Lustprinzip entstanden – Bund -</a:t>
            </a:r>
          </a:p>
          <a:p>
            <a:r>
              <a:rPr lang="de-CH" dirty="0">
                <a:latin typeface="BrownPro" pitchFamily="2" charset="77"/>
              </a:rPr>
              <a:t>Business Intelligenz für alle Kompetenzstufen</a:t>
            </a:r>
          </a:p>
          <a:p>
            <a:r>
              <a:rPr lang="de-CH" dirty="0">
                <a:latin typeface="BrownPro" pitchFamily="2" charset="77"/>
              </a:rPr>
              <a:t>IKEA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76AB0-8D37-014F-B482-D8DD03C1D069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47000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45C859C1-F743-F543-9286-6A518A03A5D5}"/>
              </a:ext>
            </a:extLst>
          </p:cNvPr>
          <p:cNvSpPr/>
          <p:nvPr userDrawn="1"/>
        </p:nvSpPr>
        <p:spPr>
          <a:xfrm>
            <a:off x="0" y="0"/>
            <a:ext cx="11790130" cy="6866523"/>
          </a:xfrm>
          <a:prstGeom prst="rect">
            <a:avLst/>
          </a:prstGeom>
          <a:solidFill>
            <a:srgbClr val="6EA0D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D7F1F2">
                  <a:lumMod val="75000"/>
                </a:srgbClr>
              </a:solidFill>
              <a:effectLst/>
              <a:uLnTx/>
              <a:uFillTx/>
              <a:latin typeface="BrownPro" pitchFamily="2" charset="77"/>
              <a:ea typeface="+mn-ea"/>
              <a:cs typeface="+mn-cs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113DE225-BB8F-BE47-869D-7B060E2F6A02}"/>
              </a:ext>
            </a:extLst>
          </p:cNvPr>
          <p:cNvSpPr txBox="1">
            <a:spLocks/>
          </p:cNvSpPr>
          <p:nvPr userDrawn="1"/>
        </p:nvSpPr>
        <p:spPr>
          <a:xfrm>
            <a:off x="540941" y="860539"/>
            <a:ext cx="11098065" cy="19058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00" b="0" i="0" kern="1200" spc="100" baseline="0">
                <a:solidFill>
                  <a:schemeClr val="tx1"/>
                </a:solidFill>
                <a:latin typeface="BrownPro Alternate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7100" b="0" i="0" u="none" strike="noStrike" kern="1200" cap="none" spc="10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ownPro Alternate" pitchFamily="2" charset="77"/>
              <a:ea typeface="+mj-ea"/>
              <a:cs typeface="+mj-cs"/>
            </a:endParaRPr>
          </a:p>
        </p:txBody>
      </p:sp>
      <p:pic>
        <p:nvPicPr>
          <p:cNvPr id="12" name="Bild 12">
            <a:extLst>
              <a:ext uri="{FF2B5EF4-FFF2-40B4-BE49-F238E27FC236}">
                <a16:creationId xmlns:a16="http://schemas.microsoft.com/office/drawing/2014/main" id="{371C26DD-A440-4749-829B-E48CB76CEF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117"/>
          <a:stretch/>
        </p:blipFill>
        <p:spPr>
          <a:xfrm>
            <a:off x="475627" y="5635251"/>
            <a:ext cx="4922744" cy="979026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38C7C8A7-A2B6-DD41-AEDC-41C8F6461072}"/>
              </a:ext>
            </a:extLst>
          </p:cNvPr>
          <p:cNvSpPr txBox="1">
            <a:spLocks/>
          </p:cNvSpPr>
          <p:nvPr userDrawn="1"/>
        </p:nvSpPr>
        <p:spPr>
          <a:xfrm>
            <a:off x="529560" y="2857864"/>
            <a:ext cx="11109446" cy="1139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BrownPro Alternate" pitchFamily="2" charset="77"/>
                <a:ea typeface="+mj-ea"/>
                <a:cs typeface="+mj-cs"/>
              </a:defRPr>
            </a:lvl1pPr>
          </a:lstStyle>
          <a:p>
            <a:endParaRPr lang="de-DE" sz="2800" cap="all" spc="100" baseline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E6441EF-6066-5D4B-9C42-99F34A3A0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941" y="681070"/>
            <a:ext cx="10102850" cy="19637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200">
                <a:latin typeface="BrownPro Alternate" pitchFamily="2" charset="77"/>
              </a:defRPr>
            </a:lvl1pPr>
          </a:lstStyle>
          <a:p>
            <a:r>
              <a:rPr lang="de-DE"/>
              <a:t>Titel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F388CFF-CCA2-2946-888F-BEECFA4FCA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941" y="3087695"/>
            <a:ext cx="10103247" cy="12258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cap="all" baseline="0">
                <a:latin typeface="BrownPro Alternate" pitchFamily="2" charset="77"/>
              </a:defRPr>
            </a:lvl1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38B31B4-4161-8144-81FF-9C15FB028D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9561" y="4498975"/>
            <a:ext cx="10114628" cy="11366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BrownPro Alternate" pitchFamily="2" charset="77"/>
              </a:defRPr>
            </a:lvl1pPr>
          </a:lstStyle>
          <a:p>
            <a:r>
              <a:rPr lang="de-DE"/>
              <a:t>Name, Datum, Ort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50565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 userDrawn="1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/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62A73292-10DE-284A-A049-009096DE8891}"/>
              </a:ext>
            </a:extLst>
          </p:cNvPr>
          <p:cNvSpPr/>
          <p:nvPr userDrawn="1"/>
        </p:nvSpPr>
        <p:spPr>
          <a:xfrm>
            <a:off x="11790130" y="-8523"/>
            <a:ext cx="401870" cy="6866523"/>
          </a:xfrm>
          <a:prstGeom prst="rect">
            <a:avLst/>
          </a:prstGeom>
          <a:solidFill>
            <a:srgbClr val="6EA0D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D7F1F2">
                  <a:lumMod val="75000"/>
                </a:srgbClr>
              </a:solidFill>
              <a:effectLst/>
              <a:uLnTx/>
              <a:uFillTx/>
              <a:latin typeface="BrownPro" pitchFamily="2" charset="77"/>
              <a:ea typeface="+mn-ea"/>
              <a:cs typeface="+mn-cs"/>
            </a:endParaRP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7102921-55AA-2644-919A-D45EFAFC81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240" y="1394492"/>
            <a:ext cx="10813560" cy="46291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spc="100" baseline="0"/>
            </a:lvl1pPr>
          </a:lstStyle>
          <a:p>
            <a:pPr marL="457200" indent="-457200">
              <a:buAutoNum type="arabicPeriod"/>
            </a:pPr>
            <a:r>
              <a:rPr lang="de-DE">
                <a:latin typeface="BrownPro" pitchFamily="2" charset="77"/>
                <a:ea typeface="Univers LT Std 55 Roman" charset="0"/>
                <a:cs typeface="BrownPro"/>
              </a:rPr>
              <a:t>Erstens</a:t>
            </a:r>
          </a:p>
          <a:p>
            <a:pPr marL="457200" indent="-457200">
              <a:buAutoNum type="arabicPeriod"/>
            </a:pPr>
            <a:r>
              <a:rPr lang="de-DE">
                <a:latin typeface="BrownPro" pitchFamily="2" charset="77"/>
                <a:ea typeface="Univers LT Std 55 Roman" charset="0"/>
                <a:cs typeface="BrownPro"/>
              </a:rPr>
              <a:t>Zweitens</a:t>
            </a:r>
          </a:p>
          <a:p>
            <a:pPr marL="457200" indent="-457200">
              <a:buAutoNum type="arabicPeriod"/>
            </a:pPr>
            <a:r>
              <a:rPr lang="de-DE">
                <a:latin typeface="BrownPro" pitchFamily="2" charset="77"/>
                <a:ea typeface="Univers LT Std 55 Roman" charset="0"/>
                <a:cs typeface="BrownPro"/>
              </a:rPr>
              <a:t>Drittens</a:t>
            </a:r>
          </a:p>
          <a:p>
            <a:pPr marL="457200" indent="-457200">
              <a:buAutoNum type="arabicPeriod"/>
            </a:pPr>
            <a:r>
              <a:rPr lang="de-DE">
                <a:latin typeface="BrownPro" pitchFamily="2" charset="77"/>
                <a:ea typeface="Univers LT Std 55 Roman" charset="0"/>
                <a:cs typeface="BrownPro"/>
              </a:rPr>
              <a:t>Viertens</a:t>
            </a:r>
          </a:p>
          <a:p>
            <a:pPr marL="457200" indent="-457200">
              <a:buAutoNum type="arabicPeriod"/>
            </a:pPr>
            <a:r>
              <a:rPr lang="de-DE">
                <a:latin typeface="BrownPro" pitchFamily="2" charset="77"/>
                <a:ea typeface="Univers LT Std 55 Roman" charset="0"/>
                <a:cs typeface="BrownPro"/>
              </a:rPr>
              <a:t>Fünftens</a:t>
            </a:r>
          </a:p>
          <a:p>
            <a:pPr marL="457200" indent="-457200">
              <a:buAutoNum type="arabicPeriod"/>
            </a:pPr>
            <a:r>
              <a:rPr lang="de-DE">
                <a:latin typeface="BrownPro" pitchFamily="2" charset="77"/>
                <a:ea typeface="Univers LT Std 55 Roman" charset="0"/>
                <a:cs typeface="BrownPro"/>
              </a:rPr>
              <a:t>Sechstens</a:t>
            </a:r>
          </a:p>
          <a:p>
            <a:pPr marL="457200" indent="-457200">
              <a:buAutoNum type="arabicPeriod"/>
            </a:pPr>
            <a:r>
              <a:rPr lang="de-CH">
                <a:latin typeface="BrownPro" pitchFamily="2" charset="77"/>
                <a:ea typeface="Univers LT Std 55 Roman" charset="0"/>
              </a:rPr>
              <a:t>Siebtens</a:t>
            </a:r>
            <a:endParaRPr lang="de-DE">
              <a:latin typeface="BrownPro" pitchFamily="2" charset="77"/>
              <a:ea typeface="Univers LT Std 55 Roman" charset="0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9A6988A8-E1B9-5348-9A7E-E816F844A0A4}"/>
              </a:ext>
            </a:extLst>
          </p:cNvPr>
          <p:cNvSpPr txBox="1">
            <a:spLocks/>
          </p:cNvSpPr>
          <p:nvPr userDrawn="1"/>
        </p:nvSpPr>
        <p:spPr>
          <a:xfrm>
            <a:off x="506284" y="728663"/>
            <a:ext cx="11109742" cy="446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kern="1200" baseline="0">
                <a:solidFill>
                  <a:schemeClr val="tx1"/>
                </a:solidFill>
                <a:latin typeface="BrownPro" pitchFamily="2" charset="77"/>
                <a:ea typeface="+mj-ea"/>
                <a:cs typeface="+mj-cs"/>
              </a:defRPr>
            </a:lvl1pPr>
          </a:lstStyle>
          <a:p>
            <a:endParaRPr lang="de-DE" sz="4400" spc="100" baseline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E239C0FC-B699-0442-8BCC-17F4B2568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2826" y="6476927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lang="de-DE" sz="1200" smtClean="0">
                <a:latin typeface="BrownPro" pitchFamily="2" charset="77"/>
              </a:defRPr>
            </a:lvl1pPr>
          </a:lstStyle>
          <a:p>
            <a:fld id="{0DF76B0B-AF94-C446-A578-49A339424420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DE58A62-868F-9548-A798-F82CD91A4E9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32412" y="6497868"/>
            <a:ext cx="5875727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BrownPro" pitchFamily="2" charset="77"/>
              </a:defRPr>
            </a:lvl1pPr>
          </a:lstStyle>
          <a:p>
            <a:r>
              <a:rPr lang="de-DE"/>
              <a:t>Schweizerischer Verband für Weiterbildung SVEB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AB52B299-0A48-3646-80B3-881659026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284" y="742287"/>
            <a:ext cx="11109742" cy="63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baseline="0">
                <a:latin typeface="BrownPro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bearbeiten</a:t>
            </a:r>
          </a:p>
        </p:txBody>
      </p:sp>
    </p:spTree>
    <p:extLst>
      <p:ext uri="{BB962C8B-B14F-4D97-AF65-F5344CB8AC3E}">
        <p14:creationId xmlns:p14="http://schemas.microsoft.com/office/powerpoint/2010/main" val="1568468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 userDrawn="1">
          <p15:clr>
            <a:srgbClr val="FBAE40"/>
          </p15:clr>
        </p15:guide>
        <p15:guide id="2" pos="37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Titel 1-zeilig mit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44AC6B68-ADB4-8342-A526-49F3656ACE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284" y="742287"/>
            <a:ext cx="11109742" cy="63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baseline="0">
                <a:latin typeface="BrownPro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bearbeiten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B4BC865B-8C85-D547-AB83-D1870C0E7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2826" y="6476927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lang="de-DE" sz="1200" smtClean="0">
                <a:latin typeface="BrownPro" pitchFamily="2" charset="77"/>
              </a:defRPr>
            </a:lvl1pPr>
          </a:lstStyle>
          <a:p>
            <a:fld id="{0DF76B0B-AF94-C446-A578-49A339424420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Fußzeilenplatzhalter 9">
            <a:extLst>
              <a:ext uri="{FF2B5EF4-FFF2-40B4-BE49-F238E27FC236}">
                <a16:creationId xmlns:a16="http://schemas.microsoft.com/office/drawing/2014/main" id="{FE89F4C2-69B1-4345-9F95-7FF1CD011B8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32412" y="6497868"/>
            <a:ext cx="5875727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BrownPro" pitchFamily="2" charset="77"/>
              </a:defRPr>
            </a:lvl1pPr>
          </a:lstStyle>
          <a:p>
            <a:r>
              <a:rPr lang="de-DE"/>
              <a:t>Schweizerischer Verband für Weiterbildung SVEB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0EA3AE8-95FD-8E4E-AFD4-9EEE9FDD7FC1}"/>
              </a:ext>
            </a:extLst>
          </p:cNvPr>
          <p:cNvSpPr/>
          <p:nvPr userDrawn="1"/>
        </p:nvSpPr>
        <p:spPr>
          <a:xfrm>
            <a:off x="11790130" y="-8523"/>
            <a:ext cx="401870" cy="6866523"/>
          </a:xfrm>
          <a:prstGeom prst="rect">
            <a:avLst/>
          </a:prstGeom>
          <a:solidFill>
            <a:srgbClr val="6EA0D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D7F1F2">
                  <a:lumMod val="75000"/>
                </a:srgbClr>
              </a:solidFill>
              <a:effectLst/>
              <a:uLnTx/>
              <a:uFillTx/>
              <a:latin typeface="BrownPro" pitchFamily="2" charset="77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431EAC-E9B9-E242-9226-2151FB4BD72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69199" y="1576388"/>
            <a:ext cx="10983912" cy="4452937"/>
          </a:xfrm>
        </p:spPr>
        <p:txBody>
          <a:bodyPr>
            <a:normAutofit/>
          </a:bodyPr>
          <a:lstStyle>
            <a:lvl1pPr>
              <a:defRPr sz="2400">
                <a:latin typeface="BrownPro" pitchFamily="2" charset="77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2400">
                <a:latin typeface="BrownPro" pitchFamily="2" charset="77"/>
              </a:defRPr>
            </a:lvl2pPr>
            <a:lvl3pPr marL="1143000" indent="-228600">
              <a:buFont typeface="Symbol" pitchFamily="2" charset="2"/>
              <a:buChar char="-"/>
              <a:defRPr sz="2400">
                <a:latin typeface="BrownPro" pitchFamily="2" charset="77"/>
              </a:defRPr>
            </a:lvl3pPr>
            <a:lvl4pPr>
              <a:defRPr sz="2800">
                <a:latin typeface="BrownPro" pitchFamily="2" charset="77"/>
              </a:defRPr>
            </a:lvl4pPr>
            <a:lvl5pPr>
              <a:defRPr sz="2800">
                <a:latin typeface="BrownPro" pitchFamily="2" charset="77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174773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 userDrawn="1">
          <p15:clr>
            <a:srgbClr val="FBAE40"/>
          </p15:clr>
        </p15:guide>
        <p15:guide id="2" pos="37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Titel 2-zeilig, Textbox, Highlight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4033CAF1-3819-F841-8250-82A0225FB2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536" y="703098"/>
            <a:ext cx="11109742" cy="116489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baseline="0">
                <a:latin typeface="BrownPro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bearbeiten</a:t>
            </a:r>
            <a:br>
              <a:rPr lang="de-DE"/>
            </a:br>
            <a:r>
              <a:rPr lang="de-DE"/>
              <a:t>Zweizeilig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250AF332-B732-5C43-8F6A-C35352E62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2826" y="6476927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lang="de-DE" sz="1200" smtClean="0">
                <a:latin typeface="BrownPro" pitchFamily="2" charset="77"/>
              </a:defRPr>
            </a:lvl1pPr>
          </a:lstStyle>
          <a:p>
            <a:fld id="{0DF76B0B-AF94-C446-A578-49A339424420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976BF4F-9C69-C34A-90D3-047EE4CA3D6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32412" y="6497868"/>
            <a:ext cx="5875727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BrownPro" pitchFamily="2" charset="77"/>
              </a:defRPr>
            </a:lvl1pPr>
          </a:lstStyle>
          <a:p>
            <a:r>
              <a:rPr lang="de-DE"/>
              <a:t>Schweizerischer Verband für Weiterbildung SVEB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3DD3E25A-A519-E342-A668-9B217477BB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5510" y="2153921"/>
            <a:ext cx="11070516" cy="41815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spc="100" baseline="0">
                <a:latin typeface="BrownPro" pitchFamily="2" charset="77"/>
              </a:defRPr>
            </a:lvl1pPr>
            <a:lvl2pPr marL="685800" indent="-228600">
              <a:buFont typeface="Wingdings" pitchFamily="2" charset="2"/>
              <a:buChar char="§"/>
              <a:defRPr sz="2400" spc="100" baseline="0">
                <a:latin typeface="BrownPro" pitchFamily="2" charset="77"/>
              </a:defRPr>
            </a:lvl2pPr>
            <a:lvl3pPr marL="1143000" indent="-228600">
              <a:buFont typeface="Symbol" pitchFamily="2" charset="2"/>
              <a:buChar char="-"/>
              <a:defRPr sz="2400" spc="100" baseline="0">
                <a:latin typeface="BrownPro" pitchFamily="2" charset="77"/>
              </a:defRPr>
            </a:lvl3pPr>
            <a:lvl4pPr>
              <a:defRPr sz="2400" spc="100" baseline="0"/>
            </a:lvl4pPr>
            <a:lvl5pPr>
              <a:defRPr sz="2800" spc="100" baseline="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C0C3930-17E2-8140-AF2A-0AC9EBE60B47}"/>
              </a:ext>
            </a:extLst>
          </p:cNvPr>
          <p:cNvSpPr/>
          <p:nvPr userDrawn="1"/>
        </p:nvSpPr>
        <p:spPr>
          <a:xfrm>
            <a:off x="11790130" y="-8523"/>
            <a:ext cx="401870" cy="6866523"/>
          </a:xfrm>
          <a:prstGeom prst="rect">
            <a:avLst/>
          </a:prstGeom>
          <a:solidFill>
            <a:srgbClr val="6EA0D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D7F1F2">
                  <a:lumMod val="75000"/>
                </a:srgbClr>
              </a:solidFill>
              <a:effectLst/>
              <a:uLnTx/>
              <a:uFillTx/>
              <a:latin typeface="BrownPro" pitchFamily="2" charset="77"/>
              <a:ea typeface="+mn-ea"/>
              <a:cs typeface="+mn-cs"/>
            </a:endParaRP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AE839811-C6DD-AA48-A327-D9F6FABD355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75308" y="4386883"/>
            <a:ext cx="7680613" cy="622300"/>
          </a:xfrm>
          <a:prstGeom prst="rect">
            <a:avLst/>
          </a:prstGeom>
          <a:solidFill>
            <a:srgbClr val="6EA0D8">
              <a:alpha val="20000"/>
            </a:srgbClr>
          </a:solidFill>
        </p:spPr>
        <p:txBody>
          <a:bodyPr/>
          <a:lstStyle>
            <a:lvl1pPr marL="0" indent="0">
              <a:buNone/>
              <a:defRPr sz="2400">
                <a:latin typeface="BrownPro" pitchFamily="2" charset="77"/>
              </a:defRPr>
            </a:lvl1pPr>
          </a:lstStyle>
          <a:p>
            <a:pPr lvl="0"/>
            <a:r>
              <a:rPr lang="de-DE"/>
              <a:t>Highlight-Text</a:t>
            </a:r>
          </a:p>
        </p:txBody>
      </p:sp>
    </p:spTree>
    <p:extLst>
      <p:ext uri="{BB962C8B-B14F-4D97-AF65-F5344CB8AC3E}">
        <p14:creationId xmlns:p14="http://schemas.microsoft.com/office/powerpoint/2010/main" val="2449638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4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Titel 1-zeilig mi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44AC6B68-ADB4-8342-A526-49F3656ACE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284" y="742287"/>
            <a:ext cx="11109742" cy="63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baseline="0">
                <a:latin typeface="BrownPro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bearbeiten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B4BC865B-8C85-D547-AB83-D1870C0E7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2826" y="6476927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lang="de-DE" sz="1200" smtClean="0">
                <a:latin typeface="BrownPro" pitchFamily="2" charset="77"/>
              </a:defRPr>
            </a:lvl1pPr>
          </a:lstStyle>
          <a:p>
            <a:fld id="{0DF76B0B-AF94-C446-A578-49A339424420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Fußzeilenplatzhalter 9">
            <a:extLst>
              <a:ext uri="{FF2B5EF4-FFF2-40B4-BE49-F238E27FC236}">
                <a16:creationId xmlns:a16="http://schemas.microsoft.com/office/drawing/2014/main" id="{FE89F4C2-69B1-4345-9F95-7FF1CD011B8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32412" y="6497868"/>
            <a:ext cx="5875727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BrownPro" pitchFamily="2" charset="77"/>
              </a:defRPr>
            </a:lvl1pPr>
          </a:lstStyle>
          <a:p>
            <a:r>
              <a:rPr lang="de-DE"/>
              <a:t>Schweizerischer Verband für Weiterbildung SVEB</a:t>
            </a:r>
          </a:p>
        </p:txBody>
      </p:sp>
      <p:sp>
        <p:nvSpPr>
          <p:cNvPr id="6" name="Tabellenplatzhalter 5">
            <a:extLst>
              <a:ext uri="{FF2B5EF4-FFF2-40B4-BE49-F238E27FC236}">
                <a16:creationId xmlns:a16="http://schemas.microsoft.com/office/drawing/2014/main" id="{44AD659D-5B9C-2C43-B74D-32CB34D203E2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532412" y="1600200"/>
            <a:ext cx="11083614" cy="46005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BrownPro" pitchFamily="2" charset="77"/>
              </a:defRPr>
            </a:lvl1pPr>
          </a:lstStyle>
          <a:p>
            <a:endParaRPr lang="de-CH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0EA3AE8-95FD-8E4E-AFD4-9EEE9FDD7FC1}"/>
              </a:ext>
            </a:extLst>
          </p:cNvPr>
          <p:cNvSpPr/>
          <p:nvPr userDrawn="1"/>
        </p:nvSpPr>
        <p:spPr>
          <a:xfrm>
            <a:off x="11790130" y="-8523"/>
            <a:ext cx="401870" cy="6866523"/>
          </a:xfrm>
          <a:prstGeom prst="rect">
            <a:avLst/>
          </a:prstGeom>
          <a:solidFill>
            <a:srgbClr val="6EA0D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D7F1F2">
                  <a:lumMod val="75000"/>
                </a:srgbClr>
              </a:solidFill>
              <a:effectLst/>
              <a:uLnTx/>
              <a:uFillTx/>
              <a:latin typeface="BrownPro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820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Titel 2-zeilig mi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44AC6B68-ADB4-8342-A526-49F3656ACE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284" y="742287"/>
            <a:ext cx="11109742" cy="109422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baseline="0">
                <a:latin typeface="BrownPro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 bearbeiten</a:t>
            </a:r>
            <a:br>
              <a:rPr lang="de-DE"/>
            </a:br>
            <a:r>
              <a:rPr lang="de-DE"/>
              <a:t>zweizeilig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B4BC865B-8C85-D547-AB83-D1870C0E7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2826" y="6476927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lang="de-DE" sz="1200" smtClean="0">
                <a:latin typeface="BrownPro" pitchFamily="2" charset="77"/>
              </a:defRPr>
            </a:lvl1pPr>
          </a:lstStyle>
          <a:p>
            <a:fld id="{0DF76B0B-AF94-C446-A578-49A339424420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Fußzeilenplatzhalter 9">
            <a:extLst>
              <a:ext uri="{FF2B5EF4-FFF2-40B4-BE49-F238E27FC236}">
                <a16:creationId xmlns:a16="http://schemas.microsoft.com/office/drawing/2014/main" id="{FE89F4C2-69B1-4345-9F95-7FF1CD011B8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32412" y="6497868"/>
            <a:ext cx="5875727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BrownPro" pitchFamily="2" charset="77"/>
              </a:defRPr>
            </a:lvl1pPr>
          </a:lstStyle>
          <a:p>
            <a:r>
              <a:rPr lang="de-DE"/>
              <a:t>Schweizerischer Verband für Weiterbildung SVEB</a:t>
            </a:r>
          </a:p>
        </p:txBody>
      </p:sp>
      <p:sp>
        <p:nvSpPr>
          <p:cNvPr id="6" name="Tabellenplatzhalter 5">
            <a:extLst>
              <a:ext uri="{FF2B5EF4-FFF2-40B4-BE49-F238E27FC236}">
                <a16:creationId xmlns:a16="http://schemas.microsoft.com/office/drawing/2014/main" id="{44AD659D-5B9C-2C43-B74D-32CB34D203E2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532412" y="2133600"/>
            <a:ext cx="11083614" cy="40671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BrownPro" pitchFamily="2" charset="77"/>
              </a:defRPr>
            </a:lvl1pPr>
          </a:lstStyle>
          <a:p>
            <a:endParaRPr lang="de-CH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0EA3AE8-95FD-8E4E-AFD4-9EEE9FDD7FC1}"/>
              </a:ext>
            </a:extLst>
          </p:cNvPr>
          <p:cNvSpPr/>
          <p:nvPr userDrawn="1"/>
        </p:nvSpPr>
        <p:spPr>
          <a:xfrm>
            <a:off x="11790130" y="-8523"/>
            <a:ext cx="401870" cy="6866523"/>
          </a:xfrm>
          <a:prstGeom prst="rect">
            <a:avLst/>
          </a:prstGeom>
          <a:solidFill>
            <a:srgbClr val="6EA0D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D7F1F2">
                  <a:lumMod val="75000"/>
                </a:srgbClr>
              </a:solidFill>
              <a:effectLst/>
              <a:uLnTx/>
              <a:uFillTx/>
              <a:latin typeface="BrownPro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833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4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bco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B4BC865B-8C85-D547-AB83-D1870C0E7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2826" y="6476927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lang="de-DE" sz="1200" smtClean="0">
                <a:latin typeface="BrownPro" pitchFamily="2" charset="77"/>
              </a:defRPr>
            </a:lvl1pPr>
          </a:lstStyle>
          <a:p>
            <a:fld id="{0DF76B0B-AF94-C446-A578-49A339424420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Fußzeilenplatzhalter 9">
            <a:extLst>
              <a:ext uri="{FF2B5EF4-FFF2-40B4-BE49-F238E27FC236}">
                <a16:creationId xmlns:a16="http://schemas.microsoft.com/office/drawing/2014/main" id="{FE89F4C2-69B1-4345-9F95-7FF1CD011B8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32412" y="6497868"/>
            <a:ext cx="5875727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BrownPro" pitchFamily="2" charset="77"/>
              </a:defRPr>
            </a:lvl1pPr>
          </a:lstStyle>
          <a:p>
            <a:r>
              <a:rPr lang="de-DE"/>
              <a:t>Schweizerischer Verband für Weiterbildung SVEB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0EA3AE8-95FD-8E4E-AFD4-9EEE9FDD7FC1}"/>
              </a:ext>
            </a:extLst>
          </p:cNvPr>
          <p:cNvSpPr/>
          <p:nvPr userDrawn="1"/>
        </p:nvSpPr>
        <p:spPr>
          <a:xfrm>
            <a:off x="11790130" y="-8523"/>
            <a:ext cx="401870" cy="6866523"/>
          </a:xfrm>
          <a:prstGeom prst="rect">
            <a:avLst/>
          </a:prstGeom>
          <a:solidFill>
            <a:srgbClr val="6EA0D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D7F1F2">
                  <a:lumMod val="75000"/>
                </a:srgbClr>
              </a:solidFill>
              <a:effectLst/>
              <a:uLnTx/>
              <a:uFillTx/>
              <a:latin typeface="BrownPro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307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lussfolie 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2163A080-AAD1-9C46-996B-672A8366A0D3}"/>
              </a:ext>
            </a:extLst>
          </p:cNvPr>
          <p:cNvSpPr/>
          <p:nvPr userDrawn="1"/>
        </p:nvSpPr>
        <p:spPr>
          <a:xfrm>
            <a:off x="0" y="-8523"/>
            <a:ext cx="11790130" cy="6866523"/>
          </a:xfrm>
          <a:prstGeom prst="rect">
            <a:avLst/>
          </a:prstGeom>
          <a:solidFill>
            <a:srgbClr val="6EA0D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D7F1F2">
                  <a:lumMod val="75000"/>
                </a:srgbClr>
              </a:solidFill>
              <a:effectLst/>
              <a:uLnTx/>
              <a:uFillTx/>
              <a:latin typeface="BrownPro" pitchFamily="2" charset="77"/>
              <a:ea typeface="+mn-ea"/>
              <a:cs typeface="+mn-cs"/>
            </a:endParaRPr>
          </a:p>
        </p:txBody>
      </p:sp>
      <p:pic>
        <p:nvPicPr>
          <p:cNvPr id="15" name="Bild 12">
            <a:extLst>
              <a:ext uri="{FF2B5EF4-FFF2-40B4-BE49-F238E27FC236}">
                <a16:creationId xmlns:a16="http://schemas.microsoft.com/office/drawing/2014/main" id="{E273BDAD-06CD-E746-BEE9-5934D0F44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117"/>
          <a:stretch/>
        </p:blipFill>
        <p:spPr>
          <a:xfrm>
            <a:off x="447811" y="5635251"/>
            <a:ext cx="4922744" cy="97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10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B9571D0-3129-7C47-8250-E2B306236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BE07D5-5001-E04C-90A7-C6B23D7F9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4A1358-CD1C-E042-876B-F3D8A9FA40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0C7BC4-F1AC-AB41-89A2-5F01DBF164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Schweizerischer Verband für Weiterbildung SVEB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C947E8-4D34-3F4A-8B6A-2E6F586D0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84DC4-53E9-374F-B682-054BFDB6A0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178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80" r:id="rId3"/>
    <p:sldLayoutId id="2147483652" r:id="rId4"/>
    <p:sldLayoutId id="2147483673" r:id="rId5"/>
    <p:sldLayoutId id="2147483681" r:id="rId6"/>
    <p:sldLayoutId id="2147483674" r:id="rId7"/>
    <p:sldLayoutId id="2147483679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besser-jetzt.ch/betriebe.cfm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bz.lu.ch/Bildungsangebote/suche_weiterbildungsangebote/details?FaId=219646" TargetMode="External"/><Relationship Id="rId2" Type="http://schemas.openxmlformats.org/officeDocument/2006/relationships/hyperlink" Target="https://wbz.lu.ch/Weiterbildungsangebote/suche_weiterbildungsangebote/Resultate?Keyword=dlsz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sz.ch/privatpersonen/bildung-schulen-sport/berufs-studien-und-laufbahnberatung/laufbahn/grundkompetenzen.html/72-512-468-467-7731-801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besser-jetzt.ch/kanton_luzern_einstieg.cfm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fHvBCie_omI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sser-jetzt.ch/betriebe.cfm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sser-jetzt.ch/betriebe.cfm" TargetMode="External"/><Relationship Id="rId2" Type="http://schemas.openxmlformats.org/officeDocument/2006/relationships/hyperlink" Target="https://www.linkedin.com/showcase/%C2%ABeinfach-besser-am-arbeitsplatz%C2%B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caecilia.maerki@alice.ch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99SlNuZtaq8?feature=oembed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RSsuLVo2lcI?feature=oembed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6Y7vOitGdD0?feature=oembed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3i2Bdrvth4?feature=oembed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E127D3-0E3D-8844-BC43-9500F5C5EE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2322" y="3778425"/>
            <a:ext cx="10103247" cy="1076498"/>
          </a:xfrm>
        </p:spPr>
        <p:txBody>
          <a:bodyPr>
            <a:normAutofit/>
          </a:bodyPr>
          <a:lstStyle/>
          <a:p>
            <a:r>
              <a:rPr lang="de-DE"/>
              <a:t>Erfahrungsberichte und Umsetzung im Betrieb</a:t>
            </a:r>
          </a:p>
          <a:p>
            <a:r>
              <a:rPr lang="de-DE"/>
              <a:t>Förderung durch Bund und Kantone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F8318DD-4DDD-BA4F-B293-1E47D43EDE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941" y="4914611"/>
            <a:ext cx="10114628" cy="754669"/>
          </a:xfrm>
        </p:spPr>
        <p:txBody>
          <a:bodyPr/>
          <a:lstStyle/>
          <a:p>
            <a:r>
              <a:rPr lang="de-DE"/>
              <a:t>Cäcilia Märki, Leiterin Grundkompetenzen SVEB</a:t>
            </a:r>
          </a:p>
          <a:p>
            <a:r>
              <a:rPr lang="de-DE"/>
              <a:t>26. April 2022, Luzern</a:t>
            </a:r>
          </a:p>
        </p:txBody>
      </p:sp>
      <p:pic>
        <p:nvPicPr>
          <p:cNvPr id="7" name="Grafik 6" descr="Ein Bild, das Text, Schild, draußen enthält.&#10;&#10;Automatisch generierte Beschreibung">
            <a:extLst>
              <a:ext uri="{FF2B5EF4-FFF2-40B4-BE49-F238E27FC236}">
                <a16:creationId xmlns:a16="http://schemas.microsoft.com/office/drawing/2014/main" id="{2791EA7E-DD24-A026-721C-C8F80EBF9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41" y="203200"/>
            <a:ext cx="58420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64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9306546-CA3B-FB50-CC85-931EA60B09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240" y="1728788"/>
            <a:ext cx="10813560" cy="4294854"/>
          </a:xfrm>
        </p:spPr>
        <p:txBody>
          <a:bodyPr/>
          <a:lstStyle/>
          <a:p>
            <a:pPr marL="0" indent="0">
              <a:buNone/>
            </a:pPr>
            <a:r>
              <a:rPr lang="de-CH" dirty="0">
                <a:latin typeface="BrownPro" pitchFamily="2" charset="77"/>
              </a:rPr>
              <a:t>Einzelne Mitarbeitende haben das Zeug, in den Berufsabschluss für Erwachsene einzusteigen.</a:t>
            </a:r>
          </a:p>
          <a:p>
            <a:pPr marL="0" indent="0">
              <a:buNone/>
            </a:pPr>
            <a:endParaRPr lang="de-CH" dirty="0">
              <a:latin typeface="BrownPro" pitchFamily="2" charset="77"/>
            </a:endParaRPr>
          </a:p>
          <a:p>
            <a:r>
              <a:rPr lang="de-CH" dirty="0" err="1">
                <a:latin typeface="BrownPro" pitchFamily="2" charset="77"/>
              </a:rPr>
              <a:t>Maxon</a:t>
            </a:r>
            <a:r>
              <a:rPr lang="de-CH" dirty="0">
                <a:latin typeface="BrownPro" pitchFamily="2" charset="77"/>
              </a:rPr>
              <a:t> Motors</a:t>
            </a:r>
          </a:p>
          <a:p>
            <a:r>
              <a:rPr lang="de-CH" dirty="0">
                <a:latin typeface="BrownPro" pitchFamily="2" charset="77"/>
              </a:rPr>
              <a:t>Victorinox</a:t>
            </a:r>
          </a:p>
          <a:p>
            <a:r>
              <a:rPr lang="de-CH">
                <a:latin typeface="BrownPro" pitchFamily="2" charset="77"/>
              </a:rPr>
              <a:t>Nussbaum AG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3FA1F51-15AF-5DF1-03AF-7B924ED3D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6B0B-AF94-C446-A578-49A339424420}" type="slidenum">
              <a:rPr lang="de-CH" smtClean="0"/>
              <a:pPr/>
              <a:t>10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E21D582-2C82-DA50-5B00-2DA5C3182A9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Schweizerischer Verband für Weiterbildung SVEB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4DF078C-4AF9-7921-5FA4-A536FFBF0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/>
              <a:t>Anschluss an den Berufsabschluss für Erwachsene</a:t>
            </a:r>
          </a:p>
        </p:txBody>
      </p:sp>
    </p:spTree>
    <p:extLst>
      <p:ext uri="{BB962C8B-B14F-4D97-AF65-F5344CB8AC3E}">
        <p14:creationId xmlns:p14="http://schemas.microsoft.com/office/powerpoint/2010/main" val="1896068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7">
            <a:extLst>
              <a:ext uri="{FF2B5EF4-FFF2-40B4-BE49-F238E27FC236}">
                <a16:creationId xmlns:a16="http://schemas.microsoft.com/office/drawing/2014/main" id="{32E9CDFF-CEAA-C7A2-8945-DA213AA7B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473" y="249381"/>
            <a:ext cx="4018864" cy="2540958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EF01169-BA93-D046-A87E-D67BAE11B6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1595" y="2326701"/>
            <a:ext cx="10808523" cy="4150226"/>
          </a:xfrm>
        </p:spPr>
        <p:txBody>
          <a:bodyPr>
            <a:normAutofit/>
          </a:bodyPr>
          <a:lstStyle/>
          <a:p>
            <a:r>
              <a:rPr lang="de-DE"/>
              <a:t>Kursinhalte an </a:t>
            </a:r>
            <a:r>
              <a:rPr lang="de-DE" b="1"/>
              <a:t>konkrete Arbeitsplätze </a:t>
            </a:r>
            <a:r>
              <a:rPr lang="de-DE"/>
              <a:t>und</a:t>
            </a:r>
            <a:r>
              <a:rPr lang="de-DE" b="1"/>
              <a:t> </a:t>
            </a:r>
            <a:br>
              <a:rPr lang="de-DE" b="1"/>
            </a:br>
            <a:r>
              <a:rPr lang="de-DE" b="1"/>
              <a:t>Lernbedarf der einzelnen Mitarbeitenden </a:t>
            </a:r>
            <a:r>
              <a:rPr lang="de-DE"/>
              <a:t>angepasst </a:t>
            </a:r>
          </a:p>
          <a:p>
            <a:r>
              <a:rPr lang="de-DE"/>
              <a:t>Ausgangslage sind Anforderungen an den Arbeitsplätzen (</a:t>
            </a:r>
            <a:r>
              <a:rPr lang="de-DE" b="1"/>
              <a:t>Situationen</a:t>
            </a:r>
            <a:r>
              <a:rPr lang="de-DE"/>
              <a:t>): Verstehen, Sprechen, Lesen, Schreiben, Rechnen und Anwenden von digitalen Technologien</a:t>
            </a:r>
          </a:p>
          <a:p>
            <a:r>
              <a:rPr lang="de-DE" b="1"/>
              <a:t>Transferaufgaben</a:t>
            </a:r>
            <a:r>
              <a:rPr lang="de-DE"/>
              <a:t> schon während dem Kurs: das was gelernt wird, kann am Arbeitsplatz direkt umgesetzt werden </a:t>
            </a:r>
            <a:br>
              <a:rPr lang="de-DE"/>
            </a:br>
            <a:r>
              <a:rPr lang="de-DE"/>
              <a:t>–&gt; steile Lernkurve, hohe Motivation</a:t>
            </a:r>
          </a:p>
          <a:p>
            <a:r>
              <a:rPr lang="de-DE"/>
              <a:t>Keine Schulbücher: </a:t>
            </a:r>
            <a:r>
              <a:rPr lang="de-DE" b="1"/>
              <a:t>authentische Materialien </a:t>
            </a:r>
            <a:r>
              <a:rPr lang="de-DE"/>
              <a:t>aus dem Betrieb</a:t>
            </a:r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ECD1FC-09B8-9144-A04C-811E08A3C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95" y="703098"/>
            <a:ext cx="11109742" cy="1164890"/>
          </a:xfrm>
        </p:spPr>
        <p:txBody>
          <a:bodyPr>
            <a:normAutofit fontScale="90000"/>
          </a:bodyPr>
          <a:lstStyle/>
          <a:p>
            <a:r>
              <a:rPr lang="de-DE" err="1"/>
              <a:t>Massgeschneiderte</a:t>
            </a:r>
            <a:r>
              <a:rPr lang="de-DE"/>
              <a:t> Kurse!</a:t>
            </a:r>
            <a:br>
              <a:rPr lang="de-DE"/>
            </a:br>
            <a:r>
              <a:rPr lang="de-DE"/>
              <a:t>Was bedeutet das?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32299C9-23E5-9B4A-AD96-52136B3CB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6B0B-AF94-C446-A578-49A339424420}" type="slidenum">
              <a:rPr lang="de-CH" smtClean="0"/>
              <a:pPr/>
              <a:t>11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CE73A19-486A-E941-A50E-F322FE5BE0C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Schweizerischer Verband für Weiterbildung SVEB</a:t>
            </a:r>
          </a:p>
        </p:txBody>
      </p:sp>
    </p:spTree>
    <p:extLst>
      <p:ext uri="{BB962C8B-B14F-4D97-AF65-F5344CB8AC3E}">
        <p14:creationId xmlns:p14="http://schemas.microsoft.com/office/powerpoint/2010/main" val="1181734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6C78EC-0013-8ECE-E624-DE275F978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Nutzen für Betriebe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996B237-DA16-9561-248A-168B20645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6B0B-AF94-C446-A578-49A339424420}" type="slidenum">
              <a:rPr lang="de-CH" smtClean="0"/>
              <a:pPr/>
              <a:t>12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BB6D9D2-19F4-D388-2F1D-D7AAC4F5318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Schweizerischer Verband für Weiterbildung SVEB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1073B93-67DD-FCE3-08FA-216019A028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5510" y="1757363"/>
            <a:ext cx="11070516" cy="4578124"/>
          </a:xfrm>
        </p:spPr>
        <p:txBody>
          <a:bodyPr>
            <a:normAutofit/>
          </a:bodyPr>
          <a:lstStyle/>
          <a:p>
            <a:r>
              <a:rPr lang="de-CH"/>
              <a:t>Qualitätssicherung</a:t>
            </a:r>
          </a:p>
          <a:p>
            <a:r>
              <a:rPr lang="de-CH"/>
              <a:t>Höhere Produktivität</a:t>
            </a:r>
          </a:p>
          <a:p>
            <a:r>
              <a:rPr lang="de-CH"/>
              <a:t>Betriebsinterne Kommunikation und Arbeitsabläufe</a:t>
            </a:r>
          </a:p>
          <a:p>
            <a:r>
              <a:rPr lang="de-CH"/>
              <a:t>Entlastung der Vorgesetzten</a:t>
            </a:r>
          </a:p>
          <a:p>
            <a:r>
              <a:rPr lang="de-CH"/>
              <a:t>Weniger Arbeitsunfälle und Absenzen</a:t>
            </a:r>
          </a:p>
          <a:p>
            <a:r>
              <a:rPr lang="de-CH"/>
              <a:t>Flexibilität / Bereitschaft neue Aufgaben zu übernehmen</a:t>
            </a:r>
          </a:p>
          <a:p>
            <a:r>
              <a:rPr lang="de-CH"/>
              <a:t>Stellenbesetzung aus eigenen Reihen bis zum Berufsabschluss für Erwachsene (Fachkräftemangel)</a:t>
            </a:r>
          </a:p>
          <a:p>
            <a:endParaRPr lang="de-CH"/>
          </a:p>
          <a:p>
            <a:pPr marL="0" indent="0">
              <a:buNone/>
            </a:pP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45763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65E2B2-0F56-6238-923B-07C387457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536" y="703098"/>
            <a:ext cx="11109742" cy="711365"/>
          </a:xfrm>
        </p:spPr>
        <p:txBody>
          <a:bodyPr>
            <a:normAutofit fontScale="90000"/>
          </a:bodyPr>
          <a:lstStyle/>
          <a:p>
            <a:r>
              <a:rPr lang="de-CH"/>
              <a:t>Nutzen für Mitarbeitende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B3C7E1F-FD21-8FA3-2BC1-CA1E2CAB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6B0B-AF94-C446-A578-49A339424420}" type="slidenum">
              <a:rPr lang="de-CH" smtClean="0"/>
              <a:pPr/>
              <a:t>13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620B6E8-C0AA-8C32-4762-470AA762749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Schweizerischer Verband für Weiterbildung SVEB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866FEDF-A9F0-248A-B7B4-7AE756700A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6284" y="1582421"/>
            <a:ext cx="11070516" cy="4181566"/>
          </a:xfrm>
        </p:spPr>
        <p:txBody>
          <a:bodyPr/>
          <a:lstStyle/>
          <a:p>
            <a:r>
              <a:rPr lang="de-CH"/>
              <a:t>Flexibilität </a:t>
            </a:r>
          </a:p>
          <a:p>
            <a:r>
              <a:rPr lang="de-CH"/>
              <a:t>Mehr Selbstvertrauen / Sicherheit</a:t>
            </a:r>
          </a:p>
          <a:p>
            <a:r>
              <a:rPr lang="de-CH"/>
              <a:t>Sich einbringen können</a:t>
            </a:r>
          </a:p>
          <a:p>
            <a:r>
              <a:rPr lang="de-CH"/>
              <a:t>«Lernen ist was für mich» - </a:t>
            </a:r>
            <a:r>
              <a:rPr lang="de-CH" b="1"/>
              <a:t>weiterlernen</a:t>
            </a:r>
          </a:p>
          <a:p>
            <a:r>
              <a:rPr lang="de-CH"/>
              <a:t>Wertschätzung / Loyalität</a:t>
            </a:r>
          </a:p>
          <a:p>
            <a:r>
              <a:rPr lang="de-CH"/>
              <a:t>Privater Nutzen für Mitarbeitende</a:t>
            </a:r>
          </a:p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2278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8F8379-DEB9-4963-29C9-F2710AC8A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536" y="703098"/>
            <a:ext cx="11109742" cy="725652"/>
          </a:xfrm>
        </p:spPr>
        <p:txBody>
          <a:bodyPr/>
          <a:lstStyle/>
          <a:p>
            <a:r>
              <a:rPr lang="de-CH"/>
              <a:t>Warum unterstützt der Bund?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B497D23-DF20-32AB-8C7D-018E2402A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6B0B-AF94-C446-A578-49A339424420}" type="slidenum">
              <a:rPr lang="de-CH" smtClean="0"/>
              <a:pPr/>
              <a:t>14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4B3A22-1F77-588A-8D1A-2CBCBEC9AEC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Schweizerischer Verband für Weiterbildung SVEB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4A68391-8F6C-2005-9805-142CFED330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5510" y="1757363"/>
            <a:ext cx="11070516" cy="4578124"/>
          </a:xfrm>
        </p:spPr>
        <p:txBody>
          <a:bodyPr/>
          <a:lstStyle/>
          <a:p>
            <a:r>
              <a:rPr lang="de-CH"/>
              <a:t>Fachkräftemangel</a:t>
            </a:r>
          </a:p>
          <a:p>
            <a:r>
              <a:rPr lang="de-CH"/>
              <a:t>Digitalisierung / Automatisierung</a:t>
            </a:r>
          </a:p>
          <a:p>
            <a:r>
              <a:rPr lang="de-CH"/>
              <a:t>Ältere Arbeitnehmende</a:t>
            </a:r>
          </a:p>
        </p:txBody>
      </p:sp>
    </p:spTree>
    <p:extLst>
      <p:ext uri="{BB962C8B-B14F-4D97-AF65-F5344CB8AC3E}">
        <p14:creationId xmlns:p14="http://schemas.microsoft.com/office/powerpoint/2010/main" val="2100566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hlinkClick r:id="rId2"/>
            <a:extLst>
              <a:ext uri="{FF2B5EF4-FFF2-40B4-BE49-F238E27FC236}">
                <a16:creationId xmlns:a16="http://schemas.microsoft.com/office/drawing/2014/main" id="{61CAF0A8-D16A-E778-FB2A-7BDBF6D6A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429" y="1782262"/>
            <a:ext cx="5836308" cy="35575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9407FDE-15C9-9600-3092-D94428C7F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Wie unterstützt der Bund?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C37FFEE-A3DE-9EEB-5181-D3EC3084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6B0B-AF94-C446-A578-49A339424420}" type="slidenum">
              <a:rPr lang="de-CH" smtClean="0"/>
              <a:pPr/>
              <a:t>15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9A193C5-D3F1-5A82-9FA6-A629BBBCCBB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Schweizerischer Verband für Weiterbildung SVEB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5C259EA-855F-79FB-3E0E-FA757B1308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0742" y="1867988"/>
            <a:ext cx="7877202" cy="46298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CH" b="1">
                <a:latin typeface="BrownPro"/>
              </a:rPr>
              <a:t>Konditionen des Bundes</a:t>
            </a:r>
            <a:endParaRPr lang="de-CH"/>
          </a:p>
          <a:p>
            <a:r>
              <a:rPr lang="de-CH">
                <a:latin typeface="BrownPro"/>
              </a:rPr>
              <a:t>Betriebe sind Gesuchsteller</a:t>
            </a:r>
          </a:p>
          <a:p>
            <a:pPr lvl="1"/>
            <a:r>
              <a:rPr lang="de-CH">
                <a:latin typeface="BrownPro"/>
              </a:rPr>
              <a:t>einreichen beim SBFI</a:t>
            </a:r>
          </a:p>
          <a:p>
            <a:r>
              <a:rPr lang="de-CH">
                <a:latin typeface="BrownPro"/>
              </a:rPr>
              <a:t>Grundkompetenzen</a:t>
            </a:r>
          </a:p>
          <a:p>
            <a:r>
              <a:rPr lang="de-CH">
                <a:latin typeface="BrownPro"/>
              </a:rPr>
              <a:t>20-40 Einheiten </a:t>
            </a:r>
          </a:p>
          <a:p>
            <a:r>
              <a:rPr lang="de-CH">
                <a:latin typeface="BrownPro"/>
              </a:rPr>
              <a:t>3-12 Teilnehmende </a:t>
            </a:r>
            <a:endParaRPr lang="de-CH"/>
          </a:p>
          <a:p>
            <a:r>
              <a:rPr lang="de-CH">
                <a:latin typeface="BrownPro"/>
              </a:rPr>
              <a:t>Arbeitszeit</a:t>
            </a:r>
          </a:p>
          <a:p>
            <a:r>
              <a:rPr lang="de-CH">
                <a:latin typeface="BrownPro"/>
              </a:rPr>
              <a:t>Bund bezahlt nachschüssig</a:t>
            </a:r>
          </a:p>
          <a:p>
            <a:pPr lvl="1"/>
            <a:r>
              <a:rPr lang="de-CH">
                <a:latin typeface="BrownPro"/>
              </a:rPr>
              <a:t>3000 CHF pauschal für Kursentwicklung</a:t>
            </a:r>
          </a:p>
          <a:p>
            <a:pPr lvl="1">
              <a:buFont typeface="Wingdings" panose="020B0604020202020204" pitchFamily="34" charset="0"/>
              <a:buChar char="§"/>
            </a:pPr>
            <a:r>
              <a:rPr lang="de-CH">
                <a:latin typeface="BrownPro"/>
              </a:rPr>
              <a:t>15 CHF pro TN-Einheit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1565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42ACE9-930C-D3CF-B8A3-2A5D0D099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/>
              <a:t>Was ist bisher gelaufen bei                   ?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44A7A14-724D-99F6-02D0-5E15E3665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6B0B-AF94-C446-A578-49A339424420}" type="slidenum">
              <a:rPr lang="de-CH" smtClean="0"/>
              <a:pPr/>
              <a:t>16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055E106-DA39-04C2-866C-B00B221716A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Schweizerischer Verband für Weiterbildung SVEB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BF9494E-03B7-88D0-0442-3A7C69E9B4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5510" y="1970483"/>
            <a:ext cx="11070516" cy="41815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CH"/>
              <a:t>212 Gesuche per Ende März 2022</a:t>
            </a:r>
          </a:p>
          <a:p>
            <a:r>
              <a:rPr lang="de-CH"/>
              <a:t>2,4 </a:t>
            </a:r>
            <a:r>
              <a:rPr lang="de-CH" err="1"/>
              <a:t>Mio</a:t>
            </a:r>
            <a:r>
              <a:rPr lang="de-CH"/>
              <a:t> Franken für 116 Betriebe verfügt</a:t>
            </a:r>
          </a:p>
          <a:p>
            <a:pPr lvl="1"/>
            <a:r>
              <a:rPr lang="de-CH"/>
              <a:t>davon 1.1 </a:t>
            </a:r>
            <a:r>
              <a:rPr lang="de-CH" err="1"/>
              <a:t>Mio</a:t>
            </a:r>
            <a:r>
              <a:rPr lang="de-CH"/>
              <a:t> Franken ausbezahlt</a:t>
            </a:r>
          </a:p>
          <a:p>
            <a:pPr lvl="1"/>
            <a:r>
              <a:rPr lang="de-CH"/>
              <a:t>damit wurden 2020 Mitarbeitende gefördert</a:t>
            </a:r>
          </a:p>
          <a:p>
            <a:r>
              <a:rPr lang="de-CH"/>
              <a:t>Corona-Effekt</a:t>
            </a:r>
          </a:p>
          <a:p>
            <a:pPr marL="0" indent="0">
              <a:buNone/>
            </a:pPr>
            <a:endParaRPr lang="de-CH"/>
          </a:p>
          <a:p>
            <a:pPr marL="0" indent="0">
              <a:buNone/>
            </a:pPr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1592A15-0E44-2261-46E5-35300195B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479" y="522513"/>
            <a:ext cx="2454769" cy="136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72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75A9DC-FC99-B8EB-F67F-50BE97FFF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Erfolgsfaktoren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5FE784E-A69E-B769-345A-01594BFCC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6B0B-AF94-C446-A578-49A339424420}" type="slidenum">
              <a:rPr lang="de-CH" smtClean="0"/>
              <a:pPr/>
              <a:t>17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7336319-02C0-62FD-769B-C8141523E13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Schweizerischer Verband für Weiterbildung SVEB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1C18317-5909-A98C-AFED-1A03415F0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3722" y="1867988"/>
            <a:ext cx="11070516" cy="4181566"/>
          </a:xfrm>
        </p:spPr>
        <p:txBody>
          <a:bodyPr/>
          <a:lstStyle/>
          <a:p>
            <a:r>
              <a:rPr lang="de-CH" dirty="0"/>
              <a:t>Weiterbildungskultur</a:t>
            </a:r>
          </a:p>
          <a:p>
            <a:r>
              <a:rPr lang="de-CH" dirty="0"/>
              <a:t>Kurs gut im Betrieb verankert, betriebsinterne Koordination</a:t>
            </a:r>
          </a:p>
          <a:p>
            <a:r>
              <a:rPr lang="de-CH" dirty="0"/>
              <a:t>Zusammenarbeit mit Weiterbildungsanbieter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dirty="0"/>
              <a:t>Anschlusslösungen zum Weiterlernen</a:t>
            </a: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01023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65EBDF-E39E-8A3B-942A-D59B3A6D9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030" y="323399"/>
            <a:ext cx="11109742" cy="1164890"/>
          </a:xfrm>
        </p:spPr>
        <p:txBody>
          <a:bodyPr>
            <a:normAutofit/>
          </a:bodyPr>
          <a:lstStyle/>
          <a:p>
            <a:r>
              <a:rPr lang="de-CH"/>
              <a:t>Weiterlernen: Kantone LU / SZ /ZG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7A352E9-D754-EA63-3154-750E1763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6B0B-AF94-C446-A578-49A339424420}" type="slidenum">
              <a:rPr lang="de-CH" smtClean="0"/>
              <a:pPr/>
              <a:t>18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33D80F-42F0-A9D9-2B7F-471A4064993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Schweizerischer Verband für Weiterbildung SVEB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4F35AF-76E1-DE1F-EF51-A3FC97439C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5810" y="1593797"/>
            <a:ext cx="11070516" cy="36766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CH" b="1">
                <a:highlight>
                  <a:srgbClr val="6EA0D8"/>
                </a:highlight>
                <a:latin typeface="BrownPro"/>
              </a:rPr>
              <a:t>Grundkompetenzen</a:t>
            </a:r>
            <a:r>
              <a:rPr lang="de-CH" b="1">
                <a:latin typeface="BrownPro"/>
              </a:rPr>
              <a:t> nachhaltig verbessern</a:t>
            </a:r>
          </a:p>
          <a:p>
            <a:pPr lvl="1"/>
            <a:r>
              <a:rPr lang="de-CH">
                <a:solidFill>
                  <a:srgbClr val="0563C1"/>
                </a:solidFill>
                <a:latin typeface="BrownPr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«Lesen und Schreiben für deutschsprachige Erwachsene»</a:t>
            </a:r>
            <a:r>
              <a:rPr lang="de-CH">
                <a:latin typeface="BrownPro"/>
              </a:rPr>
              <a:t>, WBZ Luzern (Deutschsprachig oder ab Niveau B1)</a:t>
            </a:r>
          </a:p>
          <a:p>
            <a:pPr marL="0" indent="0">
              <a:buNone/>
            </a:pPr>
            <a:endParaRPr lang="de-CH" b="1">
              <a:latin typeface="BrownPro"/>
            </a:endParaRPr>
          </a:p>
          <a:p>
            <a:pPr marL="0" indent="0">
              <a:buNone/>
            </a:pPr>
            <a:r>
              <a:rPr lang="de-CH" b="1">
                <a:latin typeface="BrownPro"/>
              </a:rPr>
              <a:t>Unterstützung beim Einstieg in den </a:t>
            </a:r>
            <a:r>
              <a:rPr lang="de-CH" b="1">
                <a:highlight>
                  <a:srgbClr val="6EA0D8"/>
                </a:highlight>
                <a:latin typeface="BrownPro"/>
              </a:rPr>
              <a:t>Berufsabschluss</a:t>
            </a:r>
            <a:r>
              <a:rPr lang="de-CH" b="1">
                <a:latin typeface="BrownPro"/>
              </a:rPr>
              <a:t> für Erwachsene</a:t>
            </a:r>
          </a:p>
          <a:p>
            <a:pPr lvl="1"/>
            <a:r>
              <a:rPr lang="de-CH">
                <a:latin typeface="BrownPro"/>
                <a:hlinkClick r:id="rId3"/>
              </a:rPr>
              <a:t>«Basiskurs Grundkompetenzen für Erwachsene»</a:t>
            </a:r>
            <a:r>
              <a:rPr lang="de-CH">
                <a:latin typeface="BrownPro"/>
              </a:rPr>
              <a:t>, WBZ Luzern</a:t>
            </a:r>
            <a:br>
              <a:rPr lang="de-CH"/>
            </a:br>
            <a:r>
              <a:rPr lang="de-CH">
                <a:latin typeface="BrownPro"/>
              </a:rPr>
              <a:t>(Deutschsprachig oder ab Niveau B1)</a:t>
            </a:r>
          </a:p>
          <a:p>
            <a:pPr lvl="1"/>
            <a:r>
              <a:rPr lang="de-CH">
                <a:latin typeface="BrownPro"/>
                <a:hlinkClick r:id="rId4"/>
              </a:rPr>
              <a:t>«Vorbereitungskurs Grundkompetenzen für Erwachsene»</a:t>
            </a:r>
            <a:r>
              <a:rPr lang="de-CH">
                <a:latin typeface="BrownPro"/>
              </a:rPr>
              <a:t>, BBZ Goldau(Deutschsprachig oder ab Niveau B1)</a:t>
            </a:r>
          </a:p>
        </p:txBody>
      </p:sp>
    </p:spTree>
    <p:extLst>
      <p:ext uri="{BB962C8B-B14F-4D97-AF65-F5344CB8AC3E}">
        <p14:creationId xmlns:p14="http://schemas.microsoft.com/office/powerpoint/2010/main" val="4030908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53B7995-2D6F-E107-1CC4-20CD61A37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6B0B-AF94-C446-A578-49A339424420}" type="slidenum">
              <a:rPr lang="de-CH" smtClean="0"/>
              <a:pPr/>
              <a:t>19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45C0625-33DA-AE40-2B80-B8A2B4D53E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Schweizerischer Verband für Weiterbildung SVEB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45D9E4D-EC73-3F87-2165-2FFCE758B6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7533" y="1787390"/>
            <a:ext cx="6040606" cy="41815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CH" b="1">
                <a:latin typeface="BrownPro"/>
              </a:rPr>
              <a:t>Weiterlernen mit </a:t>
            </a:r>
            <a:r>
              <a:rPr lang="de-CH" b="1">
                <a:highlight>
                  <a:srgbClr val="6EA0D8"/>
                </a:highlight>
                <a:latin typeface="BrownPro"/>
              </a:rPr>
              <a:t>Bildungsgutscheinen</a:t>
            </a:r>
            <a:endParaRPr lang="en-US">
              <a:latin typeface="BrownPro"/>
            </a:endParaRPr>
          </a:p>
          <a:p>
            <a:pPr lvl="1">
              <a:buFont typeface="Wingdings" panose="020B0604020202020204" pitchFamily="34" charset="0"/>
              <a:buChar char="§"/>
            </a:pPr>
            <a:r>
              <a:rPr lang="de-CH">
                <a:latin typeface="BrownPro"/>
              </a:rPr>
              <a:t>Grosse Auswahl an Kursen für Bewohnende des </a:t>
            </a:r>
            <a:r>
              <a:rPr lang="de-CH" err="1">
                <a:latin typeface="BrownPro"/>
              </a:rPr>
              <a:t>Kt</a:t>
            </a:r>
            <a:r>
              <a:rPr lang="de-CH">
                <a:latin typeface="BrownPro"/>
              </a:rPr>
              <a:t>. Luzern unter:</a:t>
            </a:r>
            <a:br>
              <a:rPr lang="de-CH"/>
            </a:br>
            <a:r>
              <a:rPr lang="de-CH">
                <a:latin typeface="BrownPro"/>
                <a:hlinkClick r:id="rId2"/>
              </a:rPr>
              <a:t>https://www.besser-jetzt.ch/kanton_luzern_einstieg.cfm</a:t>
            </a:r>
            <a:r>
              <a:rPr lang="de-CH">
                <a:latin typeface="BrownPro"/>
              </a:rPr>
              <a:t> </a:t>
            </a:r>
          </a:p>
          <a:p>
            <a:pPr lvl="1">
              <a:buFont typeface="Wingdings" panose="020B0604020202020204" pitchFamily="34" charset="0"/>
              <a:buChar char="§"/>
            </a:pPr>
            <a:r>
              <a:rPr lang="de-CH">
                <a:latin typeface="BrownPro"/>
              </a:rPr>
              <a:t>Bildungsgutscheine im </a:t>
            </a:r>
            <a:r>
              <a:rPr lang="de-CH" err="1">
                <a:latin typeface="BrownPro"/>
              </a:rPr>
              <a:t>Kt</a:t>
            </a:r>
            <a:r>
              <a:rPr lang="de-CH">
                <a:latin typeface="BrownPro"/>
              </a:rPr>
              <a:t>. Schwyz und Zug in Vorbereitung</a:t>
            </a:r>
            <a:endParaRPr lang="en-US">
              <a:latin typeface="BrownPro"/>
            </a:endParaRPr>
          </a:p>
          <a:p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3CF9175-9226-3883-BFCE-75C2DE17C161}"/>
              </a:ext>
            </a:extLst>
          </p:cNvPr>
          <p:cNvSpPr txBox="1">
            <a:spLocks/>
          </p:cNvSpPr>
          <p:nvPr/>
        </p:nvSpPr>
        <p:spPr>
          <a:xfrm>
            <a:off x="328307" y="452353"/>
            <a:ext cx="11109742" cy="1164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kern="1200" baseline="0">
                <a:solidFill>
                  <a:schemeClr val="tx1"/>
                </a:solidFill>
                <a:latin typeface="BrownPro" pitchFamily="2" charset="77"/>
                <a:ea typeface="+mj-ea"/>
                <a:cs typeface="+mj-cs"/>
              </a:defRPr>
            </a:lvl1pPr>
          </a:lstStyle>
          <a:p>
            <a:r>
              <a:rPr lang="de-CH" dirty="0"/>
              <a:t>Weiterlernen: Kantone Luzern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2CCC59B-721C-77AF-07A8-0224534C7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416" y="1783888"/>
            <a:ext cx="43942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77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837BE7F-1746-FC4A-BF1B-61BA03DFFD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2412" y="1599562"/>
            <a:ext cx="10813560" cy="3515363"/>
          </a:xfrm>
        </p:spPr>
        <p:txBody>
          <a:bodyPr/>
          <a:lstStyle/>
          <a:p>
            <a:r>
              <a:rPr lang="de-CH">
                <a:latin typeface="BrownPro" pitchFamily="2" charset="77"/>
              </a:rPr>
              <a:t>Rolle des SVEB</a:t>
            </a:r>
          </a:p>
          <a:p>
            <a:r>
              <a:rPr lang="de-CH">
                <a:latin typeface="BrownPro" pitchFamily="2" charset="77"/>
              </a:rPr>
              <a:t>Erfahrungsberichte aus Betrieben</a:t>
            </a:r>
          </a:p>
          <a:p>
            <a:r>
              <a:rPr lang="de-CH">
                <a:latin typeface="BrownPro" pitchFamily="2" charset="77"/>
              </a:rPr>
              <a:t>Nutzen für Betriebe und Mitarbeitende</a:t>
            </a:r>
          </a:p>
          <a:p>
            <a:r>
              <a:rPr lang="de-CH">
                <a:latin typeface="BrownPro" pitchFamily="2" charset="77"/>
              </a:rPr>
              <a:t>Erfolgsfaktoren für die Umsetzung im Betrieb</a:t>
            </a:r>
          </a:p>
          <a:p>
            <a:r>
              <a:rPr lang="de-CH">
                <a:latin typeface="BrownPro" pitchFamily="2" charset="77"/>
              </a:rPr>
              <a:t>Warum unterstützt der Bund/Kantone?</a:t>
            </a:r>
          </a:p>
          <a:p>
            <a:r>
              <a:rPr lang="de-CH">
                <a:latin typeface="BrownPro" pitchFamily="2" charset="77"/>
              </a:rPr>
              <a:t>Wie unterstützt der Bund/Kanton?</a:t>
            </a:r>
          </a:p>
          <a:p>
            <a:r>
              <a:rPr lang="de-CH">
                <a:latin typeface="BrownPro" pitchFamily="2" charset="77"/>
              </a:rPr>
              <a:t>Zwischenfazit von «Einfach besser! ... am Arbeitsplatz!</a:t>
            </a:r>
          </a:p>
          <a:p>
            <a:pPr marL="0" indent="0">
              <a:buNone/>
            </a:pPr>
            <a:endParaRPr lang="de-CH">
              <a:latin typeface="BrownPro" pitchFamily="2" charset="77"/>
            </a:endParaRPr>
          </a:p>
          <a:p>
            <a:pPr marL="0" indent="0">
              <a:buNone/>
            </a:pPr>
            <a:endParaRPr lang="de-DE">
              <a:latin typeface="BrownPro" pitchFamily="2" charset="77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B87B7EC-80AB-864B-9909-BF4ECE4FE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6B0B-AF94-C446-A578-49A339424420}" type="slidenum">
              <a:rPr lang="de-CH" smtClean="0"/>
              <a:pPr/>
              <a:t>2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6A9AE8A-9B08-D54C-8BE9-C51CE5219C5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Schweizerischer Verband für Weiterbildung SVEB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A89C03B-18F7-F04D-BD03-1D9B64B35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/>
              <a:t>Agenda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6395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F521DD-05CE-01B4-7FBD-927BC4C1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Beratungsangebot im Kanton Luzern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2DBAD97-4B07-EA97-33C6-32BAA4A35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6B0B-AF94-C446-A578-49A339424420}" type="slidenum">
              <a:rPr lang="de-CH" smtClean="0"/>
              <a:pPr/>
              <a:t>20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F7BE324-8798-3C19-39D0-E0ED1BDCC96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Schweizerischer Verband für Weiterbildung SVEB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81B52D19-B917-9524-41EF-81A1F2EBA24B}"/>
              </a:ext>
            </a:extLst>
          </p:cNvPr>
          <p:cNvSpPr txBox="1">
            <a:spLocks/>
          </p:cNvSpPr>
          <p:nvPr/>
        </p:nvSpPr>
        <p:spPr>
          <a:xfrm>
            <a:off x="699311" y="2004384"/>
            <a:ext cx="9579007" cy="42343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400">
                <a:latin typeface="BrownPro" pitchFamily="2" charset="77"/>
              </a:rPr>
              <a:t>Kurzberatung BIZ</a:t>
            </a:r>
          </a:p>
          <a:p>
            <a:r>
              <a:rPr lang="de-CH" sz="2400">
                <a:latin typeface="BrownPro" pitchFamily="2" charset="77"/>
              </a:rPr>
              <a:t>nationale Hotline: </a:t>
            </a:r>
            <a:r>
              <a:rPr lang="de-DE" sz="2400">
                <a:latin typeface="BrownPro" pitchFamily="2" charset="77"/>
              </a:rPr>
              <a:t> </a:t>
            </a:r>
            <a:r>
              <a:rPr lang="de-DE" sz="2400">
                <a:solidFill>
                  <a:srgbClr val="DB4A91"/>
                </a:solidFill>
                <a:latin typeface="BrownPro" pitchFamily="2" charset="77"/>
                <a:ea typeface="LES_FONT" pitchFamily="2" charset="0"/>
              </a:rPr>
              <a:t>0800 47 47 47 </a:t>
            </a:r>
            <a:endParaRPr lang="de-CH" sz="2400">
              <a:latin typeface="BrownPro" pitchFamily="2" charset="77"/>
            </a:endParaRPr>
          </a:p>
          <a:p>
            <a:r>
              <a:rPr lang="de-CH" sz="2400">
                <a:latin typeface="BrownPro" pitchFamily="2" charset="77"/>
              </a:rPr>
              <a:t>Kurzberatung im BIZ LU: 15 - 20 Minuten </a:t>
            </a:r>
          </a:p>
          <a:p>
            <a:r>
              <a:rPr lang="de-CH" sz="2400">
                <a:latin typeface="BrownPro" pitchFamily="2" charset="77"/>
              </a:rPr>
              <a:t>Kostenlos, ohne Voranmeldung</a:t>
            </a:r>
          </a:p>
          <a:p>
            <a:endParaRPr lang="de-CH">
              <a:latin typeface="BrownPro" pitchFamily="2" charset="77"/>
            </a:endParaRPr>
          </a:p>
        </p:txBody>
      </p:sp>
      <p:pic>
        <p:nvPicPr>
          <p:cNvPr id="8" name="Inhaltsplatzhalter 4">
            <a:hlinkClick r:id="rId2"/>
            <a:extLst>
              <a:ext uri="{FF2B5EF4-FFF2-40B4-BE49-F238E27FC236}">
                <a16:creationId xmlns:a16="http://schemas.microsoft.com/office/drawing/2014/main" id="{D371C3A0-61F2-E125-2FF3-5B5DAFCEB3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832" y="4121569"/>
            <a:ext cx="3542241" cy="17770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11661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2E2FE2F-33D7-9FC8-95E1-457854BCC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826" y="3872670"/>
            <a:ext cx="2256372" cy="2230437"/>
          </a:xfrm>
          <a:prstGeom prst="rect">
            <a:avLst/>
          </a:prstGeom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2B093E8-0EF9-22B5-E250-B27705FFBC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2802" y="2836800"/>
            <a:ext cx="7684000" cy="326630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de-CH">
              <a:latin typeface="BrownPro" pitchFamily="2" charset="77"/>
            </a:endParaRPr>
          </a:p>
          <a:p>
            <a:pPr marL="0" indent="0">
              <a:buNone/>
            </a:pPr>
            <a:endParaRPr lang="de-CH">
              <a:latin typeface="BrownPro" pitchFamily="2" charset="77"/>
            </a:endParaRPr>
          </a:p>
          <a:p>
            <a:pPr marL="0" indent="0">
              <a:buNone/>
            </a:pPr>
            <a:endParaRPr lang="de-CH">
              <a:latin typeface="BrownPro" pitchFamily="2" charset="77"/>
            </a:endParaRPr>
          </a:p>
          <a:p>
            <a:pPr marL="0" indent="0">
              <a:buNone/>
            </a:pPr>
            <a:endParaRPr lang="de-CH">
              <a:latin typeface="BrownPro" pitchFamily="2" charset="77"/>
            </a:endParaRPr>
          </a:p>
          <a:p>
            <a:pPr marL="0" indent="0">
              <a:buNone/>
            </a:pPr>
            <a:endParaRPr lang="de-CH">
              <a:latin typeface="BrownPro" pitchFamily="2" charset="77"/>
            </a:endParaRPr>
          </a:p>
          <a:p>
            <a:pPr marL="0" indent="0">
              <a:buNone/>
            </a:pPr>
            <a:endParaRPr lang="de-CH" sz="4200">
              <a:latin typeface="BrownPro" pitchFamily="2" charset="77"/>
            </a:endParaRPr>
          </a:p>
          <a:p>
            <a:pPr marL="0" indent="0">
              <a:buNone/>
            </a:pPr>
            <a:r>
              <a:rPr lang="de-CH" sz="4200">
                <a:latin typeface="BrownPro" pitchFamily="2" charset="77"/>
              </a:rPr>
              <a:t>Alle Informationen zugänglich auf der </a:t>
            </a:r>
          </a:p>
          <a:p>
            <a:pPr marL="0" indent="0">
              <a:buNone/>
            </a:pPr>
            <a:r>
              <a:rPr lang="de-CH" sz="4200">
                <a:latin typeface="BrownPro" pitchFamily="2" charset="77"/>
              </a:rPr>
              <a:t>Informations- und Kommunikationsplattform </a:t>
            </a:r>
          </a:p>
          <a:p>
            <a:pPr marL="0" indent="0">
              <a:buNone/>
            </a:pPr>
            <a:r>
              <a:rPr lang="de-CH" sz="4200">
                <a:latin typeface="BrownPro" pitchFamily="2" charset="77"/>
                <a:hlinkClick r:id="rId3"/>
              </a:rPr>
              <a:t>«Einfach besser! ... am Arbeitsplatz»</a:t>
            </a:r>
            <a:endParaRPr lang="de-CH" sz="4200">
              <a:latin typeface="BrownPro" pitchFamily="2" charset="77"/>
            </a:endParaRPr>
          </a:p>
          <a:p>
            <a:pPr marL="0" indent="0">
              <a:buNone/>
            </a:pPr>
            <a:r>
              <a:rPr lang="de-CH" sz="4200">
                <a:latin typeface="BrownPro" pitchFamily="2" charset="77"/>
              </a:rPr>
              <a:t>Kontaktpersonen für persönliche Beratung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CAD2652-FB7B-6999-7413-50BA52434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6B0B-AF94-C446-A578-49A339424420}" type="slidenum">
              <a:rPr lang="de-CH" smtClean="0"/>
              <a:pPr/>
              <a:t>21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72A595-006C-81D2-7AED-DDBEE7742C0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Schweizerischer Verband für Weiterbildung SVEB</a:t>
            </a:r>
          </a:p>
        </p:txBody>
      </p:sp>
      <p:pic>
        <p:nvPicPr>
          <p:cNvPr id="8" name="Grafik 7">
            <a:hlinkClick r:id="rId3"/>
            <a:extLst>
              <a:ext uri="{FF2B5EF4-FFF2-40B4-BE49-F238E27FC236}">
                <a16:creationId xmlns:a16="http://schemas.microsoft.com/office/drawing/2014/main" id="{FE6302B7-00A0-1E94-BC42-A79CD1A80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9757" y="549211"/>
            <a:ext cx="5870527" cy="326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15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2B093E8-0EF9-22B5-E250-B27705FFBC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2802" y="2836800"/>
            <a:ext cx="6904040" cy="32663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de-CH" dirty="0">
              <a:latin typeface="BrownPro" pitchFamily="2" charset="77"/>
            </a:endParaRPr>
          </a:p>
          <a:p>
            <a:pPr marL="0" indent="0">
              <a:buNone/>
            </a:pPr>
            <a:endParaRPr lang="de-CH" dirty="0">
              <a:latin typeface="BrownPro" pitchFamily="2" charset="77"/>
            </a:endParaRPr>
          </a:p>
          <a:p>
            <a:pPr marL="0" indent="0">
              <a:buNone/>
            </a:pPr>
            <a:endParaRPr lang="de-CH" dirty="0">
              <a:latin typeface="BrownPro" pitchFamily="2" charset="77"/>
            </a:endParaRPr>
          </a:p>
          <a:p>
            <a:pPr marL="0" indent="0">
              <a:buNone/>
            </a:pPr>
            <a:r>
              <a:rPr lang="de-CH" dirty="0">
                <a:latin typeface="BrownPro"/>
              </a:rPr>
              <a:t>LinkedIn-Auftritt folgen:</a:t>
            </a:r>
          </a:p>
          <a:p>
            <a:pPr marL="0" indent="0">
              <a:buNone/>
            </a:pPr>
            <a:r>
              <a:rPr lang="de-CH" dirty="0">
                <a:latin typeface="BrownPro"/>
                <a:hlinkClick r:id="rId2"/>
              </a:rPr>
              <a:t>https://www.linkedin.com/showcase/%C2%ABeinfach-besser-am-arbeitsplatz%C2%BB</a:t>
            </a:r>
            <a:endParaRPr lang="de-CH" dirty="0">
              <a:latin typeface="BrownPro"/>
            </a:endParaRPr>
          </a:p>
          <a:p>
            <a:pPr marL="0" indent="0">
              <a:buNone/>
            </a:pPr>
            <a:endParaRPr lang="de-CH" sz="4200" dirty="0">
              <a:latin typeface="BrownPro" pitchFamily="2" charset="77"/>
            </a:endParaRPr>
          </a:p>
          <a:p>
            <a:pPr marL="0" indent="0">
              <a:buNone/>
            </a:pPr>
            <a:endParaRPr lang="de-CH" sz="4200" dirty="0">
              <a:latin typeface="BrownPro" pitchFamily="2" charset="77"/>
            </a:endParaRPr>
          </a:p>
          <a:p>
            <a:pPr marL="0" indent="0">
              <a:buNone/>
            </a:pPr>
            <a:endParaRPr lang="de-CH" sz="4200" dirty="0">
              <a:latin typeface="BrownPro" pitchFamily="2" charset="77"/>
            </a:endParaRPr>
          </a:p>
          <a:p>
            <a:pPr marL="0" indent="0">
              <a:buNone/>
            </a:pPr>
            <a:endParaRPr lang="de-CH" sz="4200" dirty="0">
              <a:latin typeface="BrownPro" pitchFamily="2" charset="77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CAD2652-FB7B-6999-7413-50BA52434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6B0B-AF94-C446-A578-49A339424420}" type="slidenum">
              <a:rPr lang="de-CH" smtClean="0"/>
              <a:pPr/>
              <a:t>22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72A595-006C-81D2-7AED-DDBEE7742C0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Schweizerischer Verband für Weiterbildung SVEB</a:t>
            </a:r>
          </a:p>
        </p:txBody>
      </p:sp>
      <p:pic>
        <p:nvPicPr>
          <p:cNvPr id="8" name="Grafik 7">
            <a:hlinkClick r:id="rId3"/>
            <a:extLst>
              <a:ext uri="{FF2B5EF4-FFF2-40B4-BE49-F238E27FC236}">
                <a16:creationId xmlns:a16="http://schemas.microsoft.com/office/drawing/2014/main" id="{FE6302B7-00A0-1E94-BC42-A79CD1A80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9757" y="549211"/>
            <a:ext cx="5870527" cy="326630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3684FB8-FC25-3A23-F434-2436165A4F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765" y="3678856"/>
            <a:ext cx="2424252" cy="242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85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5DB2F91-8F88-A44E-920D-D6A1D7EE8959}"/>
              </a:ext>
            </a:extLst>
          </p:cNvPr>
          <p:cNvSpPr/>
          <p:nvPr/>
        </p:nvSpPr>
        <p:spPr>
          <a:xfrm>
            <a:off x="755373" y="762794"/>
            <a:ext cx="6096000" cy="3785652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r>
              <a:rPr lang="en-US" sz="2400" err="1">
                <a:latin typeface="BrownPro"/>
                <a:ea typeface="Univers LT Std 55 Roman" charset="0"/>
                <a:cs typeface="BrownPro"/>
              </a:rPr>
              <a:t>Schweizerischer</a:t>
            </a:r>
            <a:r>
              <a:rPr lang="en-US" sz="2400">
                <a:latin typeface="BrownPro"/>
                <a:ea typeface="Univers LT Std 55 Roman" charset="0"/>
                <a:cs typeface="BrownPro"/>
              </a:rPr>
              <a:t> </a:t>
            </a:r>
            <a:r>
              <a:rPr lang="en-US" sz="2400" err="1">
                <a:latin typeface="BrownPro"/>
                <a:ea typeface="Univers LT Std 55 Roman" charset="0"/>
                <a:cs typeface="BrownPro"/>
              </a:rPr>
              <a:t>Verband</a:t>
            </a:r>
            <a:r>
              <a:rPr lang="en-US" sz="2400">
                <a:latin typeface="BrownPro"/>
                <a:ea typeface="Univers LT Std 55 Roman" charset="0"/>
                <a:cs typeface="BrownPro"/>
              </a:rPr>
              <a:t> für </a:t>
            </a:r>
            <a:r>
              <a:rPr lang="en-US" sz="2400" err="1">
                <a:latin typeface="BrownPro"/>
                <a:ea typeface="Univers LT Std 55 Roman" charset="0"/>
                <a:cs typeface="BrownPro"/>
              </a:rPr>
              <a:t>Weiterbildung</a:t>
            </a:r>
            <a:r>
              <a:rPr lang="en-US" sz="2400">
                <a:latin typeface="BrownPro"/>
                <a:ea typeface="Univers LT Std 55 Roman" charset="0"/>
                <a:cs typeface="BrownPro"/>
              </a:rPr>
              <a:t> SVEB</a:t>
            </a:r>
          </a:p>
          <a:p>
            <a:r>
              <a:rPr lang="en-US" sz="2400" err="1">
                <a:latin typeface="BrownPro"/>
                <a:ea typeface="Univers LT Std 55 Roman" charset="0"/>
                <a:cs typeface="BrownPro"/>
              </a:rPr>
              <a:t>Oerlikonerstrasse</a:t>
            </a:r>
            <a:r>
              <a:rPr lang="en-US" sz="2400">
                <a:latin typeface="BrownPro"/>
                <a:ea typeface="Univers LT Std 55 Roman" charset="0"/>
                <a:cs typeface="BrownPro"/>
              </a:rPr>
              <a:t> 38</a:t>
            </a:r>
          </a:p>
          <a:p>
            <a:pPr>
              <a:tabLst>
                <a:tab pos="1282700" algn="l"/>
              </a:tabLst>
            </a:pPr>
            <a:r>
              <a:rPr lang="de-DE" sz="2400">
                <a:latin typeface="BrownPro"/>
                <a:ea typeface="Univers LT Std 55 Roman" charset="0"/>
                <a:cs typeface="BrownPro"/>
              </a:rPr>
              <a:t>8057 Zürich</a:t>
            </a:r>
          </a:p>
          <a:p>
            <a:pPr>
              <a:tabLst>
                <a:tab pos="1282700" algn="l"/>
              </a:tabLst>
            </a:pPr>
            <a:endParaRPr lang="de-DE" sz="2400">
              <a:latin typeface="BrownPro"/>
              <a:ea typeface="Univers LT Std 55 Roman" charset="0"/>
              <a:cs typeface="BrownPro"/>
            </a:endParaRPr>
          </a:p>
          <a:p>
            <a:pPr>
              <a:tabLst>
                <a:tab pos="1282700" algn="l"/>
              </a:tabLst>
            </a:pPr>
            <a:r>
              <a:rPr lang="de-DE" sz="2400">
                <a:latin typeface="BrownPro"/>
                <a:ea typeface="Univers LT Std 55 Roman" charset="0"/>
                <a:cs typeface="BrownPro"/>
              </a:rPr>
              <a:t>Cäcilia Märki</a:t>
            </a:r>
          </a:p>
          <a:p>
            <a:pPr>
              <a:tabLst>
                <a:tab pos="1282700" algn="l"/>
              </a:tabLst>
            </a:pPr>
            <a:r>
              <a:rPr lang="de-DE" sz="2400">
                <a:latin typeface="BrownPro"/>
                <a:ea typeface="Univers LT Std 55 Roman" charset="0"/>
                <a:cs typeface="BrownPro"/>
                <a:hlinkClick r:id="rId2"/>
              </a:rPr>
              <a:t>caecilia.maerki@alice.ch</a:t>
            </a:r>
            <a:r>
              <a:rPr lang="de-DE" sz="2400">
                <a:latin typeface="BrownPro"/>
                <a:ea typeface="Univers LT Std 55 Roman" charset="0"/>
                <a:cs typeface="BrownPro"/>
              </a:rPr>
              <a:t> </a:t>
            </a:r>
          </a:p>
          <a:p>
            <a:endParaRPr lang="de-DE" sz="2400">
              <a:latin typeface="BrownPro"/>
              <a:ea typeface="Univers LT Std 55 Roman" charset="0"/>
              <a:cs typeface="BrownPro"/>
            </a:endParaRPr>
          </a:p>
          <a:p>
            <a:r>
              <a:rPr lang="fi-FI" sz="2400">
                <a:latin typeface="BrownPro"/>
                <a:ea typeface="Univers LT Std 55 Roman" charset="0"/>
                <a:cs typeface="BrownPro"/>
              </a:rPr>
              <a:t>044 319 71 58</a:t>
            </a:r>
          </a:p>
          <a:p>
            <a:r>
              <a:rPr lang="fi-FI" sz="2400">
                <a:latin typeface="BrownPro"/>
                <a:ea typeface="Univers LT Std 55 Roman" charset="0"/>
                <a:cs typeface="BrownPro"/>
              </a:rPr>
              <a:t>www.alice.ch</a:t>
            </a:r>
          </a:p>
        </p:txBody>
      </p:sp>
    </p:spTree>
    <p:extLst>
      <p:ext uri="{BB962C8B-B14F-4D97-AF65-F5344CB8AC3E}">
        <p14:creationId xmlns:p14="http://schemas.microsoft.com/office/powerpoint/2010/main" val="4097723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ABC9E56-8869-0476-2F53-C832FD3EF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284" y="1514475"/>
            <a:ext cx="10839688" cy="4962452"/>
          </a:xfrm>
        </p:spPr>
        <p:txBody>
          <a:bodyPr>
            <a:normAutofit fontScale="92500" lnSpcReduction="10000"/>
          </a:bodyPr>
          <a:lstStyle/>
          <a:p>
            <a:r>
              <a:rPr lang="de-CH">
                <a:latin typeface="BrownPro" pitchFamily="2" charset="77"/>
              </a:rPr>
              <a:t>Arbeitsanweisungen verstehen, lesen, nachfragen sowie schriftliche Aufgaben</a:t>
            </a:r>
          </a:p>
          <a:p>
            <a:r>
              <a:rPr lang="de-CH">
                <a:latin typeface="BrownPro" pitchFamily="2" charset="77"/>
              </a:rPr>
              <a:t>Interne Kommunikation, Redemittel und Wortschatz für den Arbeitsplatz</a:t>
            </a:r>
          </a:p>
          <a:p>
            <a:r>
              <a:rPr lang="de-CH">
                <a:latin typeface="BrownPro" pitchFamily="2" charset="77"/>
              </a:rPr>
              <a:t>Berichte verfassen usw.</a:t>
            </a:r>
          </a:p>
          <a:p>
            <a:r>
              <a:rPr lang="de-CH">
                <a:latin typeface="BrownPro" pitchFamily="2" charset="77"/>
              </a:rPr>
              <a:t>Produktionspläne inkl. Zahlen, Zeiten, Piktogramme usw.</a:t>
            </a:r>
          </a:p>
          <a:p>
            <a:pPr marL="0" indent="0">
              <a:buNone/>
            </a:pPr>
            <a:endParaRPr lang="de-CH">
              <a:latin typeface="BrownPro" pitchFamily="2" charset="77"/>
            </a:endParaRPr>
          </a:p>
          <a:p>
            <a:pPr marL="0" indent="0">
              <a:buNone/>
            </a:pPr>
            <a:r>
              <a:rPr lang="de-CH">
                <a:latin typeface="BrownPro" pitchFamily="2" charset="77"/>
              </a:rPr>
              <a:t>Authentisches Material mit Arbeitsplatzbezug</a:t>
            </a:r>
          </a:p>
          <a:p>
            <a:pPr marL="0" indent="0">
              <a:buNone/>
            </a:pPr>
            <a:endParaRPr lang="de-CH"/>
          </a:p>
          <a:p>
            <a:r>
              <a:rPr lang="de-CH">
                <a:latin typeface="BrownPro" pitchFamily="2" charset="77"/>
              </a:rPr>
              <a:t>Wolfensberger AG</a:t>
            </a:r>
          </a:p>
          <a:p>
            <a:r>
              <a:rPr lang="de-CH">
                <a:latin typeface="BrownPro" pitchFamily="2" charset="77"/>
              </a:rPr>
              <a:t>Nussbaum AG</a:t>
            </a:r>
          </a:p>
          <a:p>
            <a:r>
              <a:rPr lang="de-CH">
                <a:latin typeface="BrownPro" pitchFamily="2" charset="77"/>
              </a:rPr>
              <a:t>Schwarz AG</a:t>
            </a:r>
          </a:p>
          <a:p>
            <a:r>
              <a:rPr lang="de-CH">
                <a:latin typeface="BrownPro" pitchFamily="2" charset="77"/>
              </a:rPr>
              <a:t>Victorinox</a:t>
            </a:r>
          </a:p>
          <a:p>
            <a:pPr marL="0" indent="0">
              <a:buNone/>
            </a:pPr>
            <a:endParaRPr lang="de-CH">
              <a:latin typeface="BrownPro" pitchFamily="2" charset="77"/>
            </a:endParaRPr>
          </a:p>
          <a:p>
            <a:pPr marL="0" indent="0">
              <a:buNone/>
            </a:pPr>
            <a:endParaRPr lang="de-CH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E37D56F-B3A2-5005-9BCB-C681FAFCD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6B0B-AF94-C446-A578-49A339424420}" type="slidenum">
              <a:rPr lang="de-CH" smtClean="0"/>
              <a:pPr/>
              <a:t>3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D353950-34A9-CC62-5F3A-3BA60C88897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Schweizerischer Verband für Weiterbildung SVEB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3FC6500-7069-AD2F-6AA2-BD88C794A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/>
              <a:t>Massgeschneiderte Sprachförderung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4A34346-ACC3-0208-EECE-18F67EB39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131" y="4374444"/>
            <a:ext cx="1981254" cy="199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28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99E679-3367-5CDE-DA25-B96C6FCAB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/>
              <a:t>Frau Mujic, Herr Alic, Mitarbeitende bei Victorinox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1F878C9-A5E6-3785-301C-53D230A75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6B0B-AF94-C446-A578-49A339424420}" type="slidenum">
              <a:rPr lang="de-CH" smtClean="0"/>
              <a:pPr/>
              <a:t>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FB1ADB6-BCEA-7D48-91D1-58E0E2B37A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Schweizerischer Verband für Weiterbildung SVEB</a:t>
            </a:r>
          </a:p>
        </p:txBody>
      </p:sp>
      <p:pic>
        <p:nvPicPr>
          <p:cNvPr id="6" name="Onlinemedien 5" descr="Victorinox – Elvisa Mujic und Amer Alic, Mitarbeitende Produktion">
            <a:hlinkClick r:id="" action="ppaction://media"/>
            <a:extLst>
              <a:ext uri="{FF2B5EF4-FFF2-40B4-BE49-F238E27FC236}">
                <a16:creationId xmlns:a16="http://schemas.microsoft.com/office/drawing/2014/main" id="{EBBA31D8-3F55-7F1B-B13E-CC9826B91E7C}"/>
              </a:ext>
            </a:extLst>
          </p:cNvPr>
          <p:cNvPicPr>
            <a:picLocks noGrp="1" noRot="1" noChangeAspect="1"/>
          </p:cNvPicPr>
          <p:nvPr>
            <p:ph sz="quarter" idx="1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2412" y="1760304"/>
            <a:ext cx="8348676" cy="471662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E76DE11-4F7D-6FCD-ABF6-AB46BA720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0340" y="4196768"/>
            <a:ext cx="2316433" cy="228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5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8F40AB-49BB-2925-761C-30717DE35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/>
              <a:t>Daniel Stössel, Abteilungsleiter Härterei bei Victorinox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F408FE6-B204-8D23-EE44-BFAD058E4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6B0B-AF94-C446-A578-49A339424420}" type="slidenum">
              <a:rPr lang="de-CH" smtClean="0"/>
              <a:pPr/>
              <a:t>5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99FEFBB-4DCB-169A-01C3-55B4988295C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Schweizerischer Verband für Weiterbildung SVEB</a:t>
            </a:r>
          </a:p>
        </p:txBody>
      </p:sp>
      <p:pic>
        <p:nvPicPr>
          <p:cNvPr id="6" name="Onlinemedien 5" descr="Victorinox – Daniel Stössel, Abteilungsleiter Härterei">
            <a:hlinkClick r:id="" action="ppaction://media"/>
            <a:extLst>
              <a:ext uri="{FF2B5EF4-FFF2-40B4-BE49-F238E27FC236}">
                <a16:creationId xmlns:a16="http://schemas.microsoft.com/office/drawing/2014/main" id="{A1670D9F-BD59-A952-0E0E-D5571FA6F2FF}"/>
              </a:ext>
            </a:extLst>
          </p:cNvPr>
          <p:cNvPicPr>
            <a:picLocks noGrp="1" noRot="1" noChangeAspect="1"/>
          </p:cNvPicPr>
          <p:nvPr>
            <p:ph sz="quarter" idx="1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6284" y="1850095"/>
            <a:ext cx="8340414" cy="462683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6EF6FA0-EB88-D5EA-E324-B15A24CE1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7318" y="3980093"/>
            <a:ext cx="2564836" cy="25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9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956DBBA-2CAE-FAA1-4785-81347C762C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2412" y="1620502"/>
            <a:ext cx="10813560" cy="46291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CH">
                <a:latin typeface="BrownPro"/>
              </a:rPr>
              <a:t>Sprache ist Grundlage dafür, dass ausführende Mitarbeitende Automatisierungs- und Digitalisierungsprozesse bewältigen können. Damit gehen auch höhere Anforderungen ans Lesen und Schreiben einher (</a:t>
            </a:r>
            <a:r>
              <a:rPr lang="de-CH" err="1">
                <a:latin typeface="BrownPro"/>
              </a:rPr>
              <a:t>E-mails</a:t>
            </a:r>
            <a:r>
              <a:rPr lang="de-CH">
                <a:latin typeface="BrownPro"/>
              </a:rPr>
              <a:t> lesen und schreiben, digitale Berichte und Tabellen usw.).</a:t>
            </a:r>
          </a:p>
          <a:p>
            <a:pPr marL="0" indent="0">
              <a:buNone/>
            </a:pPr>
            <a:endParaRPr lang="de-CH">
              <a:latin typeface="BrownPro" pitchFamily="2" charset="77"/>
            </a:endParaRPr>
          </a:p>
          <a:p>
            <a:r>
              <a:rPr lang="de-CH">
                <a:latin typeface="BrownPro" pitchFamily="2" charset="77"/>
              </a:rPr>
              <a:t>Victorinox</a:t>
            </a:r>
          </a:p>
          <a:p>
            <a:r>
              <a:rPr lang="de-CH" err="1">
                <a:latin typeface="BrownPro" pitchFamily="2" charset="77"/>
              </a:rPr>
              <a:t>Maxon</a:t>
            </a:r>
            <a:r>
              <a:rPr lang="de-CH">
                <a:latin typeface="BrownPro" pitchFamily="2" charset="77"/>
              </a:rPr>
              <a:t> Motors</a:t>
            </a:r>
          </a:p>
          <a:p>
            <a:r>
              <a:rPr lang="de-CH">
                <a:latin typeface="BrownPro" pitchFamily="2" charset="77"/>
              </a:rPr>
              <a:t>Nussbaum AG</a:t>
            </a:r>
          </a:p>
          <a:p>
            <a:pPr marL="0" indent="0">
              <a:buNone/>
            </a:pPr>
            <a:endParaRPr lang="de-CH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777DA16-A482-EA0B-A185-19D2844C1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6B0B-AF94-C446-A578-49A339424420}" type="slidenum">
              <a:rPr lang="de-CH" smtClean="0"/>
              <a:pPr/>
              <a:t>6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3CA4EC4-78EF-954C-1C64-52649AB38D1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Schweizerischer Verband für Weiterbildung SVEB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BB8EE54-B2FA-4343-A18C-64A5117C6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/>
              <a:t>Sprachförderung / Automatisierung</a:t>
            </a:r>
          </a:p>
        </p:txBody>
      </p:sp>
    </p:spTree>
    <p:extLst>
      <p:ext uri="{BB962C8B-B14F-4D97-AF65-F5344CB8AC3E}">
        <p14:creationId xmlns:p14="http://schemas.microsoft.com/office/powerpoint/2010/main" val="1581578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8879B0-46E7-0B4B-B5AC-3B73E4183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Robert Heinzer, Chief Human </a:t>
            </a:r>
            <a:r>
              <a:rPr lang="de-DE" err="1"/>
              <a:t>Resource</a:t>
            </a:r>
            <a:r>
              <a:rPr lang="de-DE"/>
              <a:t> Officer bei Victorinox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7E35CBD-41B3-1B42-A230-77E94EF9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6B0B-AF94-C446-A578-49A339424420}" type="slidenum">
              <a:rPr lang="de-CH" smtClean="0"/>
              <a:pPr/>
              <a:t>7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3986892-6E3D-1140-A4A9-69283FB49F4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Schweizerischer Verband für Weiterbildung SVEB</a:t>
            </a:r>
          </a:p>
        </p:txBody>
      </p:sp>
      <p:pic>
        <p:nvPicPr>
          <p:cNvPr id="8" name="Onlinemedien 7" descr="Victorinox – Robert Heinzer, Chief Human Resources Officer">
            <a:hlinkClick r:id="" action="ppaction://media"/>
            <a:extLst>
              <a:ext uri="{FF2B5EF4-FFF2-40B4-BE49-F238E27FC236}">
                <a16:creationId xmlns:a16="http://schemas.microsoft.com/office/drawing/2014/main" id="{2994146C-0425-19CD-C141-6E2FB4A9A459}"/>
              </a:ext>
            </a:extLst>
          </p:cNvPr>
          <p:cNvPicPr>
            <a:picLocks noGrp="1" noRot="1" noChangeAspect="1"/>
          </p:cNvPicPr>
          <p:nvPr>
            <p:ph sz="quarter" idx="1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0450" y="1914525"/>
            <a:ext cx="8550256" cy="444046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1BAA9B5-D4B4-B81F-F744-9B8A659FB9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339" y="4337307"/>
            <a:ext cx="2376054" cy="213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4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2146028-FB55-8869-D4FB-4C30880090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>
                <a:latin typeface="BrownPro" pitchFamily="2" charset="77"/>
              </a:rPr>
              <a:t>Umstellung auf digitale Prozesse erfordert neue und andere Skills von den Mitarbeitenden</a:t>
            </a:r>
          </a:p>
          <a:p>
            <a:pPr marL="0" indent="0">
              <a:buNone/>
            </a:pPr>
            <a:endParaRPr lang="de-CH" dirty="0">
              <a:latin typeface="BrownPro" pitchFamily="2" charset="77"/>
            </a:endParaRPr>
          </a:p>
          <a:p>
            <a:r>
              <a:rPr lang="de-CH" dirty="0">
                <a:latin typeface="BrownPro" pitchFamily="2" charset="77"/>
              </a:rPr>
              <a:t>Zweifel </a:t>
            </a:r>
            <a:r>
              <a:rPr lang="de-CH" dirty="0" err="1">
                <a:latin typeface="BrownPro" pitchFamily="2" charset="77"/>
              </a:rPr>
              <a:t>Pomy</a:t>
            </a:r>
            <a:r>
              <a:rPr lang="de-CH" dirty="0">
                <a:latin typeface="BrownPro" pitchFamily="2" charset="77"/>
              </a:rPr>
              <a:t> Chips</a:t>
            </a:r>
          </a:p>
          <a:p>
            <a:r>
              <a:rPr lang="de-CH" dirty="0">
                <a:latin typeface="BrownPro" pitchFamily="2" charset="77"/>
              </a:rPr>
              <a:t>Fraisa SA</a:t>
            </a:r>
          </a:p>
          <a:p>
            <a:r>
              <a:rPr lang="de-CH" dirty="0" err="1">
                <a:latin typeface="BrownPro" pitchFamily="2" charset="77"/>
              </a:rPr>
              <a:t>Trisa</a:t>
            </a:r>
            <a:endParaRPr lang="de-CH" dirty="0">
              <a:latin typeface="BrownPro" pitchFamily="2" charset="77"/>
            </a:endParaRPr>
          </a:p>
          <a:p>
            <a:r>
              <a:rPr lang="de-CH" dirty="0">
                <a:latin typeface="BrownPro" pitchFamily="2" charset="77"/>
              </a:rPr>
              <a:t>IKEA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3B1878-B2F3-D54B-4DC2-E3561C765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6B0B-AF94-C446-A578-49A339424420}" type="slidenum">
              <a:rPr lang="de-CH" smtClean="0"/>
              <a:pPr/>
              <a:t>8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2F9CC9D-3E84-F8E3-FD3B-0258234C0D0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Schweizerischer Verband für Weiterbildung SVEB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19F3FF5-6CF3-B6F3-C565-76CF6B0D6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/>
              <a:t>Automatisierung / Digitalisierung</a:t>
            </a:r>
          </a:p>
        </p:txBody>
      </p:sp>
    </p:spTree>
    <p:extLst>
      <p:ext uri="{BB962C8B-B14F-4D97-AF65-F5344CB8AC3E}">
        <p14:creationId xmlns:p14="http://schemas.microsoft.com/office/powerpoint/2010/main" val="2762493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A95A7BA-7929-42DD-E46C-FC47FC7C8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6B0B-AF94-C446-A578-49A339424420}" type="slidenum">
              <a:rPr lang="de-CH" smtClean="0"/>
              <a:pPr/>
              <a:t>9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1D0A66-4832-94BE-98CD-4F4ADF17999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Schweizerischer Verband für Weiterbildung SVEB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2118C17-B73D-40BF-83F5-676D7BA70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/>
              <a:t>Tabea Rinn, Talent Development Manager bei IKEA</a:t>
            </a:r>
          </a:p>
        </p:txBody>
      </p:sp>
      <p:pic>
        <p:nvPicPr>
          <p:cNvPr id="6" name="Onlinemedien 5" descr="IKEA - Tabea Rinn, Talent Development Manager">
            <a:hlinkClick r:id="" action="ppaction://media"/>
            <a:extLst>
              <a:ext uri="{FF2B5EF4-FFF2-40B4-BE49-F238E27FC236}">
                <a16:creationId xmlns:a16="http://schemas.microsoft.com/office/drawing/2014/main" id="{EC5BD511-6F53-2B9E-5856-2859FEB968B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2412" y="1770031"/>
            <a:ext cx="8240113" cy="465566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AD9F217-E363-928D-F35B-C132EA44E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826" y="3944766"/>
            <a:ext cx="2599209" cy="255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3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bla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EA0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äsentation1" id="{7D8D1B66-52F2-F94E-B11A-235DE01C0258}" vid="{AF73D532-E0BF-9E4C-9142-6F8F3240430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um xmlns="4e7c77b0-a217-4911-b78c-5bc7326e346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5C2CF2DAB9C9A409431D770E398AE7F" ma:contentTypeVersion="14" ma:contentTypeDescription="Ein neues Dokument erstellen." ma:contentTypeScope="" ma:versionID="76033864eb6ae47ad70da87d454f9832">
  <xsd:schema xmlns:xsd="http://www.w3.org/2001/XMLSchema" xmlns:xs="http://www.w3.org/2001/XMLSchema" xmlns:p="http://schemas.microsoft.com/office/2006/metadata/properties" xmlns:ns2="4e7c77b0-a217-4911-b78c-5bc7326e3464" xmlns:ns3="c9f7afc4-6a8d-4807-a12d-a427071e9964" targetNamespace="http://schemas.microsoft.com/office/2006/metadata/properties" ma:root="true" ma:fieldsID="2ffed0678550444da26aac6e41915d5f" ns2:_="" ns3:_="">
    <xsd:import namespace="4e7c77b0-a217-4911-b78c-5bc7326e3464"/>
    <xsd:import namespace="c9f7afc4-6a8d-4807-a12d-a427071e99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Datum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7c77b0-a217-4911-b78c-5bc7326e34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Datum" ma:index="21" nillable="true" ma:displayName="Datum" ma:format="DateOnly" ma:internalName="Datum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7afc4-6a8d-4807-a12d-a427071e996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AABAC3-4920-427F-A091-9538174D26B7}">
  <ds:schemaRefs>
    <ds:schemaRef ds:uri="http://schemas.microsoft.com/office/2006/documentManagement/types"/>
    <ds:schemaRef ds:uri="4e7c77b0-a217-4911-b78c-5bc7326e3464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  <ds:schemaRef ds:uri="c9f7afc4-6a8d-4807-a12d-a427071e996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B3AD14D-4AFD-46B5-8CF9-2FE13A7DA640}">
  <ds:schemaRefs>
    <ds:schemaRef ds:uri="4e7c77b0-a217-4911-b78c-5bc7326e3464"/>
    <ds:schemaRef ds:uri="c9f7afc4-6a8d-4807-a12d-a427071e996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269A5B0-3FCF-4270-9044-24AC428E04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869</Words>
  <Application>Microsoft Office PowerPoint</Application>
  <PresentationFormat>Breitbild</PresentationFormat>
  <Paragraphs>189</Paragraphs>
  <Slides>23</Slides>
  <Notes>1</Notes>
  <HiddenSlides>0</HiddenSlides>
  <MMClips>4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2" baseType="lpstr">
      <vt:lpstr>Arial</vt:lpstr>
      <vt:lpstr>BrownPro</vt:lpstr>
      <vt:lpstr>BrownPro Alternate</vt:lpstr>
      <vt:lpstr>Calibri</vt:lpstr>
      <vt:lpstr>Calibri Light</vt:lpstr>
      <vt:lpstr>Courier New</vt:lpstr>
      <vt:lpstr>Symbol</vt:lpstr>
      <vt:lpstr>Wingdings</vt:lpstr>
      <vt:lpstr>Benutzerdefiniertes Design</vt:lpstr>
      <vt:lpstr>PowerPoint-Präsentation</vt:lpstr>
      <vt:lpstr>Agenda</vt:lpstr>
      <vt:lpstr>Massgeschneiderte Sprachförderung</vt:lpstr>
      <vt:lpstr>Frau Mujic, Herr Alic, Mitarbeitende bei Victorinox</vt:lpstr>
      <vt:lpstr>Daniel Stössel, Abteilungsleiter Härterei bei Victorinox</vt:lpstr>
      <vt:lpstr>Sprachförderung / Automatisierung</vt:lpstr>
      <vt:lpstr>Robert Heinzer, Chief Human Resource Officer bei Victorinox</vt:lpstr>
      <vt:lpstr>Automatisierung / Digitalisierung</vt:lpstr>
      <vt:lpstr>Tabea Rinn, Talent Development Manager bei IKEA</vt:lpstr>
      <vt:lpstr>Anschluss an den Berufsabschluss für Erwachsene</vt:lpstr>
      <vt:lpstr>Massgeschneiderte Kurse! Was bedeutet das? </vt:lpstr>
      <vt:lpstr>Nutzen für Betriebe</vt:lpstr>
      <vt:lpstr>Nutzen für Mitarbeitende</vt:lpstr>
      <vt:lpstr>Warum unterstützt der Bund?</vt:lpstr>
      <vt:lpstr>Wie unterstützt der Bund?</vt:lpstr>
      <vt:lpstr>Was ist bisher gelaufen bei                   ?</vt:lpstr>
      <vt:lpstr>Erfolgsfaktoren</vt:lpstr>
      <vt:lpstr>Weiterlernen: Kantone LU / SZ /ZG</vt:lpstr>
      <vt:lpstr>PowerPoint-Präsentation</vt:lpstr>
      <vt:lpstr>Beratungsangebot im Kanton Luzern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Office-Benutzer</dc:creator>
  <cp:lastModifiedBy>Hurni Vreni HSLU SA</cp:lastModifiedBy>
  <cp:revision>5</cp:revision>
  <dcterms:created xsi:type="dcterms:W3CDTF">2018-06-18T08:36:35Z</dcterms:created>
  <dcterms:modified xsi:type="dcterms:W3CDTF">2022-05-02T12:22:17Z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0x010100A5C2CF2DAB9C9A409431D770E398AE7F</vt:lpwstr>
  </property>
</Properties>
</file>